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90" r:id="rId1"/>
  </p:sldMasterIdLst>
  <p:notesMasterIdLst>
    <p:notesMasterId r:id="rId21"/>
  </p:notesMasterIdLst>
  <p:sldIdLst>
    <p:sldId id="256" r:id="rId2"/>
    <p:sldId id="257" r:id="rId3"/>
    <p:sldId id="270" r:id="rId4"/>
    <p:sldId id="288" r:id="rId5"/>
    <p:sldId id="289" r:id="rId6"/>
    <p:sldId id="259" r:id="rId7"/>
    <p:sldId id="271" r:id="rId8"/>
    <p:sldId id="280" r:id="rId9"/>
    <p:sldId id="272" r:id="rId10"/>
    <p:sldId id="273" r:id="rId11"/>
    <p:sldId id="281" r:id="rId12"/>
    <p:sldId id="282" r:id="rId13"/>
    <p:sldId id="274" r:id="rId14"/>
    <p:sldId id="283" r:id="rId15"/>
    <p:sldId id="284" r:id="rId16"/>
    <p:sldId id="285" r:id="rId17"/>
    <p:sldId id="286" r:id="rId18"/>
    <p:sldId id="287" r:id="rId19"/>
    <p:sldId id="279"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980" autoAdjust="0"/>
    <p:restoredTop sz="62999" autoAdjust="0"/>
  </p:normalViewPr>
  <p:slideViewPr>
    <p:cSldViewPr snapToGrid="0">
      <p:cViewPr varScale="1">
        <p:scale>
          <a:sx n="59" d="100"/>
          <a:sy n="59" d="100"/>
        </p:scale>
        <p:origin x="78"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TT"/>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E2A5FA1-9953-48B5-A013-940C25C3250C}" type="datetimeFigureOut">
              <a:rPr lang="en-TT" smtClean="0"/>
              <a:t>30/09/2024</a:t>
            </a:fld>
            <a:endParaRPr lang="en-TT"/>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TT"/>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TT"/>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TT"/>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ED1CA97-0C3D-4760-9447-BA97D4E0DF70}" type="slidenum">
              <a:rPr lang="en-TT" smtClean="0"/>
              <a:t>‹#›</a:t>
            </a:fld>
            <a:endParaRPr lang="en-TT"/>
          </a:p>
        </p:txBody>
      </p:sp>
    </p:spTree>
    <p:extLst>
      <p:ext uri="{BB962C8B-B14F-4D97-AF65-F5344CB8AC3E}">
        <p14:creationId xmlns:p14="http://schemas.microsoft.com/office/powerpoint/2010/main" val="39022119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My name is Prudence Cato, and I am the Business Strategy Consultant for the Starbucks Coffee Company.</a:t>
            </a:r>
            <a:r>
              <a:rPr lang="en-US" sz="1800" dirty="0">
                <a:effectLst/>
                <a:latin typeface="Times New Roman" panose="02020603050405020304" pitchFamily="18" charset="0"/>
                <a:ea typeface="Times New Roman" panose="02020603050405020304" pitchFamily="18" charset="0"/>
              </a:rPr>
              <a:t> </a:t>
            </a:r>
            <a:r>
              <a:rPr lang="en-TT" sz="1800" dirty="0">
                <a:effectLst/>
                <a:latin typeface="Times New Roman" panose="02020603050405020304" pitchFamily="18" charset="0"/>
                <a:ea typeface="Times New Roman" panose="02020603050405020304" pitchFamily="18" charset="0"/>
              </a:rPr>
              <a:t>Today, I will critically evaluate Starbucks' strategic plans and propose strategic options to enhance their market position and long-term growth.</a:t>
            </a:r>
          </a:p>
          <a:p>
            <a:endParaRPr lang="en-TT" dirty="0"/>
          </a:p>
        </p:txBody>
      </p:sp>
      <p:sp>
        <p:nvSpPr>
          <p:cNvPr id="4" name="Slide Number Placeholder 3"/>
          <p:cNvSpPr>
            <a:spLocks noGrp="1"/>
          </p:cNvSpPr>
          <p:nvPr>
            <p:ph type="sldNum" sz="quarter" idx="5"/>
          </p:nvPr>
        </p:nvSpPr>
        <p:spPr/>
        <p:txBody>
          <a:bodyPr/>
          <a:lstStyle/>
          <a:p>
            <a:fld id="{8ED1CA97-0C3D-4760-9447-BA97D4E0DF70}" type="slidenum">
              <a:rPr lang="en-TT" smtClean="0"/>
              <a:t>1</a:t>
            </a:fld>
            <a:endParaRPr lang="en-TT"/>
          </a:p>
        </p:txBody>
      </p:sp>
    </p:spTree>
    <p:extLst>
      <p:ext uri="{BB962C8B-B14F-4D97-AF65-F5344CB8AC3E}">
        <p14:creationId xmlns:p14="http://schemas.microsoft.com/office/powerpoint/2010/main" val="139852186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most promising strategic option for Starbucks is expanding its digital presence. By enhancing its mobile app and online ordering capabilities, Starbucks can increase its digital sales by 20% annually and improve customer engagement by 15%. The focus will also be on reducing service times and expanding mobile ordering and delivery services, which will drive customer loyalty and satisfaction</a:t>
            </a:r>
            <a:endParaRPr lang="en-TT" dirty="0"/>
          </a:p>
        </p:txBody>
      </p:sp>
      <p:sp>
        <p:nvSpPr>
          <p:cNvPr id="4" name="Slide Number Placeholder 3"/>
          <p:cNvSpPr>
            <a:spLocks noGrp="1"/>
          </p:cNvSpPr>
          <p:nvPr>
            <p:ph type="sldNum" sz="quarter" idx="5"/>
          </p:nvPr>
        </p:nvSpPr>
        <p:spPr/>
        <p:txBody>
          <a:bodyPr/>
          <a:lstStyle/>
          <a:p>
            <a:fld id="{8ED1CA97-0C3D-4760-9447-BA97D4E0DF70}" type="slidenum">
              <a:rPr lang="en-TT" smtClean="0"/>
              <a:t>15</a:t>
            </a:fld>
            <a:endParaRPr lang="en-TT"/>
          </a:p>
        </p:txBody>
      </p:sp>
    </p:spTree>
    <p:extLst>
      <p:ext uri="{BB962C8B-B14F-4D97-AF65-F5344CB8AC3E}">
        <p14:creationId xmlns:p14="http://schemas.microsoft.com/office/powerpoint/2010/main" val="350027994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SWOT analysis shows that Starbucks’ strengths, such as its strong brand identity and digital leadership, position it well for future growth. However, the company faces challenges due to its high pricing strategy and over-reliance on the U.S. market. Opportunities lie in the continued expansion of digital sales and emerging markets, while threats include economic downturns and growing competition</a:t>
            </a:r>
            <a:endParaRPr lang="en-TT" dirty="0"/>
          </a:p>
        </p:txBody>
      </p:sp>
      <p:sp>
        <p:nvSpPr>
          <p:cNvPr id="4" name="Slide Number Placeholder 3"/>
          <p:cNvSpPr>
            <a:spLocks noGrp="1"/>
          </p:cNvSpPr>
          <p:nvPr>
            <p:ph type="sldNum" sz="quarter" idx="5"/>
          </p:nvPr>
        </p:nvSpPr>
        <p:spPr/>
        <p:txBody>
          <a:bodyPr/>
          <a:lstStyle/>
          <a:p>
            <a:fld id="{8ED1CA97-0C3D-4760-9447-BA97D4E0DF70}" type="slidenum">
              <a:rPr lang="en-TT" smtClean="0"/>
              <a:t>17</a:t>
            </a:fld>
            <a:endParaRPr lang="en-TT"/>
          </a:p>
        </p:txBody>
      </p:sp>
    </p:spTree>
    <p:extLst>
      <p:ext uri="{BB962C8B-B14F-4D97-AF65-F5344CB8AC3E}">
        <p14:creationId xmlns:p14="http://schemas.microsoft.com/office/powerpoint/2010/main" val="170248962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conclusion, Starbucks' current strategies have positioned it as a market leader, but there are clear opportunities for growth, especially in the digital space. By investing in its digital infrastructure, Starbucks can stay ahead of competitors and strengthen its market position."</a:t>
            </a:r>
            <a:endParaRPr lang="en-TT" dirty="0"/>
          </a:p>
        </p:txBody>
      </p:sp>
      <p:sp>
        <p:nvSpPr>
          <p:cNvPr id="4" name="Slide Number Placeholder 3"/>
          <p:cNvSpPr>
            <a:spLocks noGrp="1"/>
          </p:cNvSpPr>
          <p:nvPr>
            <p:ph type="sldNum" sz="quarter" idx="5"/>
          </p:nvPr>
        </p:nvSpPr>
        <p:spPr/>
        <p:txBody>
          <a:bodyPr/>
          <a:lstStyle/>
          <a:p>
            <a:fld id="{8ED1CA97-0C3D-4760-9447-BA97D4E0DF70}" type="slidenum">
              <a:rPr lang="en-TT" smtClean="0"/>
              <a:t>18</a:t>
            </a:fld>
            <a:endParaRPr lang="en-TT"/>
          </a:p>
        </p:txBody>
      </p:sp>
    </p:spTree>
    <p:extLst>
      <p:ext uri="{BB962C8B-B14F-4D97-AF65-F5344CB8AC3E}">
        <p14:creationId xmlns:p14="http://schemas.microsoft.com/office/powerpoint/2010/main" val="14814055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endParaRPr lang="en-TT" dirty="0"/>
          </a:p>
        </p:txBody>
      </p:sp>
      <p:sp>
        <p:nvSpPr>
          <p:cNvPr id="4" name="Slide Number Placeholder 3"/>
          <p:cNvSpPr>
            <a:spLocks noGrp="1"/>
          </p:cNvSpPr>
          <p:nvPr>
            <p:ph type="sldNum" sz="quarter" idx="5"/>
          </p:nvPr>
        </p:nvSpPr>
        <p:spPr/>
        <p:txBody>
          <a:bodyPr/>
          <a:lstStyle/>
          <a:p>
            <a:fld id="{8ED1CA97-0C3D-4760-9447-BA97D4E0DF70}" type="slidenum">
              <a:rPr lang="en-TT" smtClean="0"/>
              <a:t>2</a:t>
            </a:fld>
            <a:endParaRPr lang="en-TT"/>
          </a:p>
        </p:txBody>
      </p:sp>
    </p:spTree>
    <p:extLst>
      <p:ext uri="{BB962C8B-B14F-4D97-AF65-F5344CB8AC3E}">
        <p14:creationId xmlns:p14="http://schemas.microsoft.com/office/powerpoint/2010/main" val="9732392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TT" sz="1800" kern="100" dirty="0">
                <a:effectLst/>
                <a:latin typeface="Aptos" panose="020B0004020202020204" pitchFamily="34" charset="0"/>
                <a:ea typeface="Aptos" panose="020B0004020202020204" pitchFamily="34" charset="0"/>
                <a:cs typeface="Times New Roman" panose="02020603050405020304" pitchFamily="18" charset="0"/>
              </a:rPr>
              <a:t>Starbucks is a global leader in the coffee industry with over 33,000 stores worldwide</a:t>
            </a:r>
            <a:r>
              <a:rPr lang="en-US" sz="1800" dirty="0"/>
              <a:t>(Statista Research Department 2024).</a:t>
            </a:r>
            <a:r>
              <a:rPr lang="en-TT" sz="1800" kern="100" dirty="0">
                <a:effectLst/>
                <a:latin typeface="Aptos" panose="020B0004020202020204" pitchFamily="34" charset="0"/>
                <a:ea typeface="Aptos" panose="020B0004020202020204" pitchFamily="34" charset="0"/>
                <a:cs typeface="Times New Roman" panose="02020603050405020304" pitchFamily="18" charset="0"/>
              </a:rPr>
              <a:t> It continues to hold a dominant market position, particularly in North America and Asia. The company's customer base is diverse, with a significant portion of millennials and Generation Z drawn to its premium products and digital experience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TT" dirty="0"/>
          </a:p>
        </p:txBody>
      </p:sp>
      <p:sp>
        <p:nvSpPr>
          <p:cNvPr id="4" name="Slide Number Placeholder 3"/>
          <p:cNvSpPr>
            <a:spLocks noGrp="1"/>
          </p:cNvSpPr>
          <p:nvPr>
            <p:ph type="sldNum" sz="quarter" idx="5"/>
          </p:nvPr>
        </p:nvSpPr>
        <p:spPr/>
        <p:txBody>
          <a:bodyPr/>
          <a:lstStyle/>
          <a:p>
            <a:fld id="{8ED1CA97-0C3D-4760-9447-BA97D4E0DF70}" type="slidenum">
              <a:rPr lang="en-TT" smtClean="0"/>
              <a:t>3</a:t>
            </a:fld>
            <a:endParaRPr lang="en-TT"/>
          </a:p>
        </p:txBody>
      </p:sp>
    </p:spTree>
    <p:extLst>
      <p:ext uri="{BB962C8B-B14F-4D97-AF65-F5344CB8AC3E}">
        <p14:creationId xmlns:p14="http://schemas.microsoft.com/office/powerpoint/2010/main" val="17925718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TT" sz="1800" kern="0" dirty="0">
                <a:effectLst/>
                <a:latin typeface="Times New Roman" panose="02020603050405020304" pitchFamily="18" charset="0"/>
                <a:ea typeface="Times New Roman" panose="02020603050405020304" pitchFamily="18" charset="0"/>
                <a:cs typeface="Times New Roman" panose="02020603050405020304" pitchFamily="18" charset="0"/>
              </a:rPr>
              <a:t>Starbucks is facing declining comparable store sales, with a 3% drop globally and a 14% decline in China for Q3 2024, indicating struggles in customer retention.</a:t>
            </a:r>
            <a:endParaRPr lang="en-TT" sz="18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TT" dirty="0"/>
          </a:p>
        </p:txBody>
      </p:sp>
      <p:sp>
        <p:nvSpPr>
          <p:cNvPr id="4" name="Slide Number Placeholder 3"/>
          <p:cNvSpPr>
            <a:spLocks noGrp="1"/>
          </p:cNvSpPr>
          <p:nvPr>
            <p:ph type="sldNum" sz="quarter" idx="5"/>
          </p:nvPr>
        </p:nvSpPr>
        <p:spPr/>
        <p:txBody>
          <a:bodyPr/>
          <a:lstStyle/>
          <a:p>
            <a:fld id="{8ED1CA97-0C3D-4760-9447-BA97D4E0DF70}" type="slidenum">
              <a:rPr lang="en-TT" smtClean="0"/>
              <a:t>4</a:t>
            </a:fld>
            <a:endParaRPr lang="en-TT"/>
          </a:p>
        </p:txBody>
      </p:sp>
    </p:spTree>
    <p:extLst>
      <p:ext uri="{BB962C8B-B14F-4D97-AF65-F5344CB8AC3E}">
        <p14:creationId xmlns:p14="http://schemas.microsoft.com/office/powerpoint/2010/main" val="35187006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TT" sz="1800" kern="0" dirty="0">
                <a:effectLst/>
                <a:latin typeface="Times New Roman" panose="02020603050405020304" pitchFamily="18" charset="0"/>
                <a:ea typeface="Times New Roman" panose="02020603050405020304" pitchFamily="18" charset="0"/>
                <a:cs typeface="Times New Roman" panose="02020603050405020304" pitchFamily="18" charset="0"/>
              </a:rPr>
              <a:t>Starbucks has launched its “Triple Shot Reinvention” strategy to enhance brand identity, boost digital engagement, and improve operational efficiency, addressing current challenges and seizing growth opportunities.</a:t>
            </a:r>
            <a:endParaRPr lang="en-TT" sz="18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r>
              <a:rPr lang="en-TT" sz="1800" kern="0" dirty="0">
                <a:effectLst/>
                <a:latin typeface="Times New Roman" panose="02020603050405020304" pitchFamily="18" charset="0"/>
                <a:ea typeface="Times New Roman" panose="02020603050405020304" pitchFamily="18" charset="0"/>
                <a:cs typeface="Times New Roman" panose="02020603050405020304" pitchFamily="18" charset="0"/>
              </a:rPr>
              <a:t>The company is expanding globally and diversifying its product offerings to include healthier, plant-based options, while sustainability and ethical sourcing remain integral through initiatives like C.A.F.E., appealing to eco-conscious consumers.</a:t>
            </a:r>
            <a:endParaRPr lang="en-TT" sz="18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TT" dirty="0"/>
          </a:p>
        </p:txBody>
      </p:sp>
      <p:sp>
        <p:nvSpPr>
          <p:cNvPr id="4" name="Slide Number Placeholder 3"/>
          <p:cNvSpPr>
            <a:spLocks noGrp="1"/>
          </p:cNvSpPr>
          <p:nvPr>
            <p:ph type="sldNum" sz="quarter" idx="5"/>
          </p:nvPr>
        </p:nvSpPr>
        <p:spPr/>
        <p:txBody>
          <a:bodyPr/>
          <a:lstStyle/>
          <a:p>
            <a:fld id="{8ED1CA97-0C3D-4760-9447-BA97D4E0DF70}" type="slidenum">
              <a:rPr lang="en-TT" smtClean="0"/>
              <a:t>5</a:t>
            </a:fld>
            <a:endParaRPr lang="en-TT"/>
          </a:p>
        </p:txBody>
      </p:sp>
    </p:spTree>
    <p:extLst>
      <p:ext uri="{BB962C8B-B14F-4D97-AF65-F5344CB8AC3E}">
        <p14:creationId xmlns:p14="http://schemas.microsoft.com/office/powerpoint/2010/main" val="25583302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Starbucks faces competition from well-known brands such as Dunkin Donuts, McDonald's, The Coffee Bean, and Peet’s Coffee. Despite the competition, Starbucks maintains a stronghold on the market, particularly in the U.S., where it accounts for 57% of café sales. Over the last decade, the company has consistently grown its revenue, except for the dip in 2020 due to the pandemic. However, Starbucks demonstrated resilience by adapting quickly with strategies such as expanding drive-thru options and improving its mobile app for customer convenience, ensuring its continued dominance.</a:t>
            </a:r>
            <a:endParaRPr lang="en-TT" dirty="0"/>
          </a:p>
        </p:txBody>
      </p:sp>
      <p:sp>
        <p:nvSpPr>
          <p:cNvPr id="4" name="Slide Number Placeholder 3"/>
          <p:cNvSpPr>
            <a:spLocks noGrp="1"/>
          </p:cNvSpPr>
          <p:nvPr>
            <p:ph type="sldNum" sz="quarter" idx="5"/>
          </p:nvPr>
        </p:nvSpPr>
        <p:spPr/>
        <p:txBody>
          <a:bodyPr/>
          <a:lstStyle/>
          <a:p>
            <a:fld id="{8ED1CA97-0C3D-4760-9447-BA97D4E0DF70}" type="slidenum">
              <a:rPr lang="en-TT" smtClean="0"/>
              <a:t>6</a:t>
            </a:fld>
            <a:endParaRPr lang="en-TT"/>
          </a:p>
        </p:txBody>
      </p:sp>
    </p:spTree>
    <p:extLst>
      <p:ext uri="{BB962C8B-B14F-4D97-AF65-F5344CB8AC3E}">
        <p14:creationId xmlns:p14="http://schemas.microsoft.com/office/powerpoint/2010/main" val="31164887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Starbucks' success lies in the synergy between its corporate, business, and operational strategies. At the corporate level, Starbucks focuses on long-term global growth, brand elevation, and diversification. The business strategy supports this by differentiating its offerings through product innovation and enhancing the customer experience, particularly through digital engagement. Meanwhile, Starbucks' operational strategy ensures efficient execution, with sustainable sourcing and technological integration aligning with corporate and business objectives. These interwoven strategies ensure that Starbucks maintains its global presence and premium image.</a:t>
            </a:r>
            <a:endParaRPr lang="en-TT" dirty="0"/>
          </a:p>
        </p:txBody>
      </p:sp>
      <p:sp>
        <p:nvSpPr>
          <p:cNvPr id="4" name="Slide Number Placeholder 3"/>
          <p:cNvSpPr>
            <a:spLocks noGrp="1"/>
          </p:cNvSpPr>
          <p:nvPr>
            <p:ph type="sldNum" sz="quarter" idx="5"/>
          </p:nvPr>
        </p:nvSpPr>
        <p:spPr/>
        <p:txBody>
          <a:bodyPr/>
          <a:lstStyle/>
          <a:p>
            <a:fld id="{8ED1CA97-0C3D-4760-9447-BA97D4E0DF70}" type="slidenum">
              <a:rPr lang="en-TT" smtClean="0"/>
              <a:t>9</a:t>
            </a:fld>
            <a:endParaRPr lang="en-TT"/>
          </a:p>
        </p:txBody>
      </p:sp>
    </p:spTree>
    <p:extLst>
      <p:ext uri="{BB962C8B-B14F-4D97-AF65-F5344CB8AC3E}">
        <p14:creationId xmlns:p14="http://schemas.microsoft.com/office/powerpoint/2010/main" val="80541383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TT" sz="1800" kern="100" dirty="0">
                <a:effectLst/>
                <a:latin typeface="Aptos" panose="020B0004020202020204" pitchFamily="34" charset="0"/>
                <a:ea typeface="Aptos" panose="020B0004020202020204" pitchFamily="34" charset="0"/>
                <a:cs typeface="Times New Roman" panose="02020603050405020304" pitchFamily="18" charset="0"/>
              </a:rPr>
              <a:t>Expanding into emerging markets represents a significant growth opportunity for Starbucks. With rising middle-class populations, regions such as Asia, Africa, and Latin America are primed for the premium coffee experience that Starbucks offers. While there are challenges, particularly around cultural adaptation and navigating complex regulatory frameworks, the company has the resources and experience needed for successful international expansion. Partnering with local entities and conducting thorough market research will be critical for minimizing risks.</a:t>
            </a:r>
          </a:p>
          <a:p>
            <a:endParaRPr lang="en-TT" dirty="0"/>
          </a:p>
        </p:txBody>
      </p:sp>
      <p:sp>
        <p:nvSpPr>
          <p:cNvPr id="4" name="Slide Number Placeholder 3"/>
          <p:cNvSpPr>
            <a:spLocks noGrp="1"/>
          </p:cNvSpPr>
          <p:nvPr>
            <p:ph type="sldNum" sz="quarter" idx="5"/>
          </p:nvPr>
        </p:nvSpPr>
        <p:spPr/>
        <p:txBody>
          <a:bodyPr/>
          <a:lstStyle/>
          <a:p>
            <a:fld id="{8ED1CA97-0C3D-4760-9447-BA97D4E0DF70}" type="slidenum">
              <a:rPr lang="en-TT" smtClean="0"/>
              <a:t>13</a:t>
            </a:fld>
            <a:endParaRPr lang="en-TT"/>
          </a:p>
        </p:txBody>
      </p:sp>
    </p:spTree>
    <p:extLst>
      <p:ext uri="{BB962C8B-B14F-4D97-AF65-F5344CB8AC3E}">
        <p14:creationId xmlns:p14="http://schemas.microsoft.com/office/powerpoint/2010/main" val="242291719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TT" sz="1800" kern="100" dirty="0">
                <a:effectLst/>
                <a:latin typeface="Aptos" panose="020B0004020202020204" pitchFamily="34" charset="0"/>
                <a:ea typeface="Aptos" panose="020B0004020202020204" pitchFamily="34" charset="0"/>
                <a:cs typeface="Times New Roman" panose="02020603050405020304" pitchFamily="18" charset="0"/>
              </a:rPr>
              <a:t>Another potential strategic option for Starbucks is product diversification. By introducing new offerings, particularly health-conscious and wellness-focused beverages, Starbucks can tap into new customer segments and increase sales. However, there are risks associated with this, such as cannibalization of existing products and operational complexity. Still, given Starbucks’ track record with innovation, this option has a moderate to high feasibility, provided that new products are tested carefully in select markets before a broader launch</a:t>
            </a:r>
          </a:p>
          <a:p>
            <a:endParaRPr lang="en-TT" dirty="0"/>
          </a:p>
        </p:txBody>
      </p:sp>
      <p:sp>
        <p:nvSpPr>
          <p:cNvPr id="4" name="Slide Number Placeholder 3"/>
          <p:cNvSpPr>
            <a:spLocks noGrp="1"/>
          </p:cNvSpPr>
          <p:nvPr>
            <p:ph type="sldNum" sz="quarter" idx="5"/>
          </p:nvPr>
        </p:nvSpPr>
        <p:spPr/>
        <p:txBody>
          <a:bodyPr/>
          <a:lstStyle/>
          <a:p>
            <a:fld id="{8ED1CA97-0C3D-4760-9447-BA97D4E0DF70}" type="slidenum">
              <a:rPr lang="en-TT" smtClean="0"/>
              <a:t>14</a:t>
            </a:fld>
            <a:endParaRPr lang="en-TT"/>
          </a:p>
        </p:txBody>
      </p:sp>
    </p:spTree>
    <p:extLst>
      <p:ext uri="{BB962C8B-B14F-4D97-AF65-F5344CB8AC3E}">
        <p14:creationId xmlns:p14="http://schemas.microsoft.com/office/powerpoint/2010/main" val="11284301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96A863-7034-2D67-3051-CC5A575F292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TT"/>
          </a:p>
        </p:txBody>
      </p:sp>
      <p:sp>
        <p:nvSpPr>
          <p:cNvPr id="3" name="Subtitle 2">
            <a:extLst>
              <a:ext uri="{FF2B5EF4-FFF2-40B4-BE49-F238E27FC236}">
                <a16:creationId xmlns:a16="http://schemas.microsoft.com/office/drawing/2014/main" id="{27B397C4-571B-8CC7-F69A-965788E4980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TT"/>
          </a:p>
        </p:txBody>
      </p:sp>
      <p:sp>
        <p:nvSpPr>
          <p:cNvPr id="4" name="Date Placeholder 3">
            <a:extLst>
              <a:ext uri="{FF2B5EF4-FFF2-40B4-BE49-F238E27FC236}">
                <a16:creationId xmlns:a16="http://schemas.microsoft.com/office/drawing/2014/main" id="{21D609C2-5642-27EF-3E26-9DE4842AFA94}"/>
              </a:ext>
            </a:extLst>
          </p:cNvPr>
          <p:cNvSpPr>
            <a:spLocks noGrp="1"/>
          </p:cNvSpPr>
          <p:nvPr>
            <p:ph type="dt" sz="half" idx="10"/>
          </p:nvPr>
        </p:nvSpPr>
        <p:spPr/>
        <p:txBody>
          <a:bodyPr/>
          <a:lstStyle/>
          <a:p>
            <a:fld id="{32B3FFA0-FE59-43D8-85F5-AE2C6CE196AB}" type="datetimeFigureOut">
              <a:rPr lang="en-TT" smtClean="0"/>
              <a:t>30/09/2024</a:t>
            </a:fld>
            <a:endParaRPr lang="en-TT"/>
          </a:p>
        </p:txBody>
      </p:sp>
      <p:sp>
        <p:nvSpPr>
          <p:cNvPr id="5" name="Footer Placeholder 4">
            <a:extLst>
              <a:ext uri="{FF2B5EF4-FFF2-40B4-BE49-F238E27FC236}">
                <a16:creationId xmlns:a16="http://schemas.microsoft.com/office/drawing/2014/main" id="{311F5523-1973-60D1-48FF-B17D6530D137}"/>
              </a:ext>
            </a:extLst>
          </p:cNvPr>
          <p:cNvSpPr>
            <a:spLocks noGrp="1"/>
          </p:cNvSpPr>
          <p:nvPr>
            <p:ph type="ftr" sz="quarter" idx="11"/>
          </p:nvPr>
        </p:nvSpPr>
        <p:spPr/>
        <p:txBody>
          <a:bodyPr/>
          <a:lstStyle/>
          <a:p>
            <a:endParaRPr lang="en-TT"/>
          </a:p>
        </p:txBody>
      </p:sp>
      <p:sp>
        <p:nvSpPr>
          <p:cNvPr id="6" name="Slide Number Placeholder 5">
            <a:extLst>
              <a:ext uri="{FF2B5EF4-FFF2-40B4-BE49-F238E27FC236}">
                <a16:creationId xmlns:a16="http://schemas.microsoft.com/office/drawing/2014/main" id="{AEA5172D-156A-6F94-4436-0AF6F7FF21B5}"/>
              </a:ext>
            </a:extLst>
          </p:cNvPr>
          <p:cNvSpPr>
            <a:spLocks noGrp="1"/>
          </p:cNvSpPr>
          <p:nvPr>
            <p:ph type="sldNum" sz="quarter" idx="12"/>
          </p:nvPr>
        </p:nvSpPr>
        <p:spPr/>
        <p:txBody>
          <a:bodyPr/>
          <a:lstStyle/>
          <a:p>
            <a:fld id="{A0F44D20-EFBD-4A84-B01A-B30E3A1B9B20}" type="slidenum">
              <a:rPr lang="en-TT" smtClean="0"/>
              <a:t>‹#›</a:t>
            </a:fld>
            <a:endParaRPr lang="en-TT"/>
          </a:p>
        </p:txBody>
      </p:sp>
    </p:spTree>
    <p:extLst>
      <p:ext uri="{BB962C8B-B14F-4D97-AF65-F5344CB8AC3E}">
        <p14:creationId xmlns:p14="http://schemas.microsoft.com/office/powerpoint/2010/main" val="33944706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3D3B12-896E-04CA-7DB0-9DC92AB7E22E}"/>
              </a:ext>
            </a:extLst>
          </p:cNvPr>
          <p:cNvSpPr>
            <a:spLocks noGrp="1"/>
          </p:cNvSpPr>
          <p:nvPr>
            <p:ph type="title"/>
          </p:nvPr>
        </p:nvSpPr>
        <p:spPr/>
        <p:txBody>
          <a:bodyPr/>
          <a:lstStyle/>
          <a:p>
            <a:r>
              <a:rPr lang="en-US"/>
              <a:t>Click to edit Master title style</a:t>
            </a:r>
            <a:endParaRPr lang="en-TT"/>
          </a:p>
        </p:txBody>
      </p:sp>
      <p:sp>
        <p:nvSpPr>
          <p:cNvPr id="3" name="Vertical Text Placeholder 2">
            <a:extLst>
              <a:ext uri="{FF2B5EF4-FFF2-40B4-BE49-F238E27FC236}">
                <a16:creationId xmlns:a16="http://schemas.microsoft.com/office/drawing/2014/main" id="{06079255-C6DA-26B7-BC15-84C964C76AD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TT"/>
          </a:p>
        </p:txBody>
      </p:sp>
      <p:sp>
        <p:nvSpPr>
          <p:cNvPr id="4" name="Date Placeholder 3">
            <a:extLst>
              <a:ext uri="{FF2B5EF4-FFF2-40B4-BE49-F238E27FC236}">
                <a16:creationId xmlns:a16="http://schemas.microsoft.com/office/drawing/2014/main" id="{C73153D2-D6B4-4478-BC4C-9E0773529733}"/>
              </a:ext>
            </a:extLst>
          </p:cNvPr>
          <p:cNvSpPr>
            <a:spLocks noGrp="1"/>
          </p:cNvSpPr>
          <p:nvPr>
            <p:ph type="dt" sz="half" idx="10"/>
          </p:nvPr>
        </p:nvSpPr>
        <p:spPr/>
        <p:txBody>
          <a:bodyPr/>
          <a:lstStyle/>
          <a:p>
            <a:fld id="{32B3FFA0-FE59-43D8-85F5-AE2C6CE196AB}" type="datetimeFigureOut">
              <a:rPr lang="en-TT" smtClean="0"/>
              <a:t>30/09/2024</a:t>
            </a:fld>
            <a:endParaRPr lang="en-TT"/>
          </a:p>
        </p:txBody>
      </p:sp>
      <p:sp>
        <p:nvSpPr>
          <p:cNvPr id="5" name="Footer Placeholder 4">
            <a:extLst>
              <a:ext uri="{FF2B5EF4-FFF2-40B4-BE49-F238E27FC236}">
                <a16:creationId xmlns:a16="http://schemas.microsoft.com/office/drawing/2014/main" id="{A9639E8A-A950-02AD-B39B-8064F61A3634}"/>
              </a:ext>
            </a:extLst>
          </p:cNvPr>
          <p:cNvSpPr>
            <a:spLocks noGrp="1"/>
          </p:cNvSpPr>
          <p:nvPr>
            <p:ph type="ftr" sz="quarter" idx="11"/>
          </p:nvPr>
        </p:nvSpPr>
        <p:spPr/>
        <p:txBody>
          <a:bodyPr/>
          <a:lstStyle/>
          <a:p>
            <a:endParaRPr lang="en-TT"/>
          </a:p>
        </p:txBody>
      </p:sp>
      <p:sp>
        <p:nvSpPr>
          <p:cNvPr id="6" name="Slide Number Placeholder 5">
            <a:extLst>
              <a:ext uri="{FF2B5EF4-FFF2-40B4-BE49-F238E27FC236}">
                <a16:creationId xmlns:a16="http://schemas.microsoft.com/office/drawing/2014/main" id="{61ADD333-5140-0191-CF4C-C265102757D5}"/>
              </a:ext>
            </a:extLst>
          </p:cNvPr>
          <p:cNvSpPr>
            <a:spLocks noGrp="1"/>
          </p:cNvSpPr>
          <p:nvPr>
            <p:ph type="sldNum" sz="quarter" idx="12"/>
          </p:nvPr>
        </p:nvSpPr>
        <p:spPr/>
        <p:txBody>
          <a:bodyPr/>
          <a:lstStyle/>
          <a:p>
            <a:fld id="{A0F44D20-EFBD-4A84-B01A-B30E3A1B9B20}" type="slidenum">
              <a:rPr lang="en-TT" smtClean="0"/>
              <a:t>‹#›</a:t>
            </a:fld>
            <a:endParaRPr lang="en-TT"/>
          </a:p>
        </p:txBody>
      </p:sp>
    </p:spTree>
    <p:extLst>
      <p:ext uri="{BB962C8B-B14F-4D97-AF65-F5344CB8AC3E}">
        <p14:creationId xmlns:p14="http://schemas.microsoft.com/office/powerpoint/2010/main" val="17404378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3F7FFBB-39E9-BED9-F564-F9CD76B4880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TT"/>
          </a:p>
        </p:txBody>
      </p:sp>
      <p:sp>
        <p:nvSpPr>
          <p:cNvPr id="3" name="Vertical Text Placeholder 2">
            <a:extLst>
              <a:ext uri="{FF2B5EF4-FFF2-40B4-BE49-F238E27FC236}">
                <a16:creationId xmlns:a16="http://schemas.microsoft.com/office/drawing/2014/main" id="{BAA890C7-F2A8-3ED3-FDCD-30BE6C251BE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TT"/>
          </a:p>
        </p:txBody>
      </p:sp>
      <p:sp>
        <p:nvSpPr>
          <p:cNvPr id="4" name="Date Placeholder 3">
            <a:extLst>
              <a:ext uri="{FF2B5EF4-FFF2-40B4-BE49-F238E27FC236}">
                <a16:creationId xmlns:a16="http://schemas.microsoft.com/office/drawing/2014/main" id="{534CFD3C-3B39-65A6-AF4D-EF3E3E0170A3}"/>
              </a:ext>
            </a:extLst>
          </p:cNvPr>
          <p:cNvSpPr>
            <a:spLocks noGrp="1"/>
          </p:cNvSpPr>
          <p:nvPr>
            <p:ph type="dt" sz="half" idx="10"/>
          </p:nvPr>
        </p:nvSpPr>
        <p:spPr/>
        <p:txBody>
          <a:bodyPr/>
          <a:lstStyle/>
          <a:p>
            <a:fld id="{32B3FFA0-FE59-43D8-85F5-AE2C6CE196AB}" type="datetimeFigureOut">
              <a:rPr lang="en-TT" smtClean="0"/>
              <a:t>30/09/2024</a:t>
            </a:fld>
            <a:endParaRPr lang="en-TT"/>
          </a:p>
        </p:txBody>
      </p:sp>
      <p:sp>
        <p:nvSpPr>
          <p:cNvPr id="5" name="Footer Placeholder 4">
            <a:extLst>
              <a:ext uri="{FF2B5EF4-FFF2-40B4-BE49-F238E27FC236}">
                <a16:creationId xmlns:a16="http://schemas.microsoft.com/office/drawing/2014/main" id="{77730AE2-C7D5-0F42-516A-BF52ADF437EE}"/>
              </a:ext>
            </a:extLst>
          </p:cNvPr>
          <p:cNvSpPr>
            <a:spLocks noGrp="1"/>
          </p:cNvSpPr>
          <p:nvPr>
            <p:ph type="ftr" sz="quarter" idx="11"/>
          </p:nvPr>
        </p:nvSpPr>
        <p:spPr/>
        <p:txBody>
          <a:bodyPr/>
          <a:lstStyle/>
          <a:p>
            <a:endParaRPr lang="en-TT"/>
          </a:p>
        </p:txBody>
      </p:sp>
      <p:sp>
        <p:nvSpPr>
          <p:cNvPr id="6" name="Slide Number Placeholder 5">
            <a:extLst>
              <a:ext uri="{FF2B5EF4-FFF2-40B4-BE49-F238E27FC236}">
                <a16:creationId xmlns:a16="http://schemas.microsoft.com/office/drawing/2014/main" id="{CCB769EF-3E2D-AD5D-E22C-D7BEC582B473}"/>
              </a:ext>
            </a:extLst>
          </p:cNvPr>
          <p:cNvSpPr>
            <a:spLocks noGrp="1"/>
          </p:cNvSpPr>
          <p:nvPr>
            <p:ph type="sldNum" sz="quarter" idx="12"/>
          </p:nvPr>
        </p:nvSpPr>
        <p:spPr/>
        <p:txBody>
          <a:bodyPr/>
          <a:lstStyle/>
          <a:p>
            <a:fld id="{A0F44D20-EFBD-4A84-B01A-B30E3A1B9B20}" type="slidenum">
              <a:rPr lang="en-TT" smtClean="0"/>
              <a:t>‹#›</a:t>
            </a:fld>
            <a:endParaRPr lang="en-TT"/>
          </a:p>
        </p:txBody>
      </p:sp>
    </p:spTree>
    <p:extLst>
      <p:ext uri="{BB962C8B-B14F-4D97-AF65-F5344CB8AC3E}">
        <p14:creationId xmlns:p14="http://schemas.microsoft.com/office/powerpoint/2010/main" val="24910252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887FC7-B899-B19F-1D4C-0C81826E4A79}"/>
              </a:ext>
            </a:extLst>
          </p:cNvPr>
          <p:cNvSpPr>
            <a:spLocks noGrp="1"/>
          </p:cNvSpPr>
          <p:nvPr>
            <p:ph type="title"/>
          </p:nvPr>
        </p:nvSpPr>
        <p:spPr/>
        <p:txBody>
          <a:bodyPr/>
          <a:lstStyle/>
          <a:p>
            <a:r>
              <a:rPr lang="en-US"/>
              <a:t>Click to edit Master title style</a:t>
            </a:r>
            <a:endParaRPr lang="en-TT"/>
          </a:p>
        </p:txBody>
      </p:sp>
      <p:sp>
        <p:nvSpPr>
          <p:cNvPr id="3" name="Content Placeholder 2">
            <a:extLst>
              <a:ext uri="{FF2B5EF4-FFF2-40B4-BE49-F238E27FC236}">
                <a16:creationId xmlns:a16="http://schemas.microsoft.com/office/drawing/2014/main" id="{DB6F8816-89DA-60D8-CC45-32C7D2A2A9E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TT"/>
          </a:p>
        </p:txBody>
      </p:sp>
      <p:sp>
        <p:nvSpPr>
          <p:cNvPr id="4" name="Date Placeholder 3">
            <a:extLst>
              <a:ext uri="{FF2B5EF4-FFF2-40B4-BE49-F238E27FC236}">
                <a16:creationId xmlns:a16="http://schemas.microsoft.com/office/drawing/2014/main" id="{2A8234E3-CC17-D3F8-3A9F-14C61691E48C}"/>
              </a:ext>
            </a:extLst>
          </p:cNvPr>
          <p:cNvSpPr>
            <a:spLocks noGrp="1"/>
          </p:cNvSpPr>
          <p:nvPr>
            <p:ph type="dt" sz="half" idx="10"/>
          </p:nvPr>
        </p:nvSpPr>
        <p:spPr/>
        <p:txBody>
          <a:bodyPr/>
          <a:lstStyle/>
          <a:p>
            <a:fld id="{32B3FFA0-FE59-43D8-85F5-AE2C6CE196AB}" type="datetimeFigureOut">
              <a:rPr lang="en-TT" smtClean="0"/>
              <a:t>30/09/2024</a:t>
            </a:fld>
            <a:endParaRPr lang="en-TT"/>
          </a:p>
        </p:txBody>
      </p:sp>
      <p:sp>
        <p:nvSpPr>
          <p:cNvPr id="5" name="Footer Placeholder 4">
            <a:extLst>
              <a:ext uri="{FF2B5EF4-FFF2-40B4-BE49-F238E27FC236}">
                <a16:creationId xmlns:a16="http://schemas.microsoft.com/office/drawing/2014/main" id="{09F651BF-D142-E477-7EC4-FE22559D7A6B}"/>
              </a:ext>
            </a:extLst>
          </p:cNvPr>
          <p:cNvSpPr>
            <a:spLocks noGrp="1"/>
          </p:cNvSpPr>
          <p:nvPr>
            <p:ph type="ftr" sz="quarter" idx="11"/>
          </p:nvPr>
        </p:nvSpPr>
        <p:spPr/>
        <p:txBody>
          <a:bodyPr/>
          <a:lstStyle/>
          <a:p>
            <a:endParaRPr lang="en-TT"/>
          </a:p>
        </p:txBody>
      </p:sp>
      <p:sp>
        <p:nvSpPr>
          <p:cNvPr id="6" name="Slide Number Placeholder 5">
            <a:extLst>
              <a:ext uri="{FF2B5EF4-FFF2-40B4-BE49-F238E27FC236}">
                <a16:creationId xmlns:a16="http://schemas.microsoft.com/office/drawing/2014/main" id="{FC2E4FE4-E211-0303-DA05-6763F5B905F0}"/>
              </a:ext>
            </a:extLst>
          </p:cNvPr>
          <p:cNvSpPr>
            <a:spLocks noGrp="1"/>
          </p:cNvSpPr>
          <p:nvPr>
            <p:ph type="sldNum" sz="quarter" idx="12"/>
          </p:nvPr>
        </p:nvSpPr>
        <p:spPr/>
        <p:txBody>
          <a:bodyPr/>
          <a:lstStyle/>
          <a:p>
            <a:fld id="{A0F44D20-EFBD-4A84-B01A-B30E3A1B9B20}" type="slidenum">
              <a:rPr lang="en-TT" smtClean="0"/>
              <a:t>‹#›</a:t>
            </a:fld>
            <a:endParaRPr lang="en-TT"/>
          </a:p>
        </p:txBody>
      </p:sp>
    </p:spTree>
    <p:extLst>
      <p:ext uri="{BB962C8B-B14F-4D97-AF65-F5344CB8AC3E}">
        <p14:creationId xmlns:p14="http://schemas.microsoft.com/office/powerpoint/2010/main" val="19193001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D9D689-4163-D803-DCCA-E366D131AD5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TT"/>
          </a:p>
        </p:txBody>
      </p:sp>
      <p:sp>
        <p:nvSpPr>
          <p:cNvPr id="3" name="Text Placeholder 2">
            <a:extLst>
              <a:ext uri="{FF2B5EF4-FFF2-40B4-BE49-F238E27FC236}">
                <a16:creationId xmlns:a16="http://schemas.microsoft.com/office/drawing/2014/main" id="{05A2C75A-B76F-95D6-F196-31FE2B7750B3}"/>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1DACE28-B298-3D7C-5E00-99A953E8DF99}"/>
              </a:ext>
            </a:extLst>
          </p:cNvPr>
          <p:cNvSpPr>
            <a:spLocks noGrp="1"/>
          </p:cNvSpPr>
          <p:nvPr>
            <p:ph type="dt" sz="half" idx="10"/>
          </p:nvPr>
        </p:nvSpPr>
        <p:spPr/>
        <p:txBody>
          <a:bodyPr/>
          <a:lstStyle/>
          <a:p>
            <a:fld id="{32B3FFA0-FE59-43D8-85F5-AE2C6CE196AB}" type="datetimeFigureOut">
              <a:rPr lang="en-TT" smtClean="0"/>
              <a:t>30/09/2024</a:t>
            </a:fld>
            <a:endParaRPr lang="en-TT"/>
          </a:p>
        </p:txBody>
      </p:sp>
      <p:sp>
        <p:nvSpPr>
          <p:cNvPr id="5" name="Footer Placeholder 4">
            <a:extLst>
              <a:ext uri="{FF2B5EF4-FFF2-40B4-BE49-F238E27FC236}">
                <a16:creationId xmlns:a16="http://schemas.microsoft.com/office/drawing/2014/main" id="{07C4C64E-EF21-99DB-B0FB-C6E31C4F4792}"/>
              </a:ext>
            </a:extLst>
          </p:cNvPr>
          <p:cNvSpPr>
            <a:spLocks noGrp="1"/>
          </p:cNvSpPr>
          <p:nvPr>
            <p:ph type="ftr" sz="quarter" idx="11"/>
          </p:nvPr>
        </p:nvSpPr>
        <p:spPr/>
        <p:txBody>
          <a:bodyPr/>
          <a:lstStyle/>
          <a:p>
            <a:endParaRPr lang="en-TT"/>
          </a:p>
        </p:txBody>
      </p:sp>
      <p:sp>
        <p:nvSpPr>
          <p:cNvPr id="6" name="Slide Number Placeholder 5">
            <a:extLst>
              <a:ext uri="{FF2B5EF4-FFF2-40B4-BE49-F238E27FC236}">
                <a16:creationId xmlns:a16="http://schemas.microsoft.com/office/drawing/2014/main" id="{CBF58982-C0FD-EEAB-424A-971223E8C399}"/>
              </a:ext>
            </a:extLst>
          </p:cNvPr>
          <p:cNvSpPr>
            <a:spLocks noGrp="1"/>
          </p:cNvSpPr>
          <p:nvPr>
            <p:ph type="sldNum" sz="quarter" idx="12"/>
          </p:nvPr>
        </p:nvSpPr>
        <p:spPr/>
        <p:txBody>
          <a:bodyPr/>
          <a:lstStyle/>
          <a:p>
            <a:fld id="{A0F44D20-EFBD-4A84-B01A-B30E3A1B9B20}" type="slidenum">
              <a:rPr lang="en-TT" smtClean="0"/>
              <a:t>‹#›</a:t>
            </a:fld>
            <a:endParaRPr lang="en-TT"/>
          </a:p>
        </p:txBody>
      </p:sp>
    </p:spTree>
    <p:extLst>
      <p:ext uri="{BB962C8B-B14F-4D97-AF65-F5344CB8AC3E}">
        <p14:creationId xmlns:p14="http://schemas.microsoft.com/office/powerpoint/2010/main" val="24747357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01B5A3-D57B-BA10-AB7A-9D2CB1BA8B5A}"/>
              </a:ext>
            </a:extLst>
          </p:cNvPr>
          <p:cNvSpPr>
            <a:spLocks noGrp="1"/>
          </p:cNvSpPr>
          <p:nvPr>
            <p:ph type="title"/>
          </p:nvPr>
        </p:nvSpPr>
        <p:spPr/>
        <p:txBody>
          <a:bodyPr/>
          <a:lstStyle/>
          <a:p>
            <a:r>
              <a:rPr lang="en-US"/>
              <a:t>Click to edit Master title style</a:t>
            </a:r>
            <a:endParaRPr lang="en-TT"/>
          </a:p>
        </p:txBody>
      </p:sp>
      <p:sp>
        <p:nvSpPr>
          <p:cNvPr id="3" name="Content Placeholder 2">
            <a:extLst>
              <a:ext uri="{FF2B5EF4-FFF2-40B4-BE49-F238E27FC236}">
                <a16:creationId xmlns:a16="http://schemas.microsoft.com/office/drawing/2014/main" id="{E01B7226-DD8C-C31C-9941-35DE587B087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TT"/>
          </a:p>
        </p:txBody>
      </p:sp>
      <p:sp>
        <p:nvSpPr>
          <p:cNvPr id="4" name="Content Placeholder 3">
            <a:extLst>
              <a:ext uri="{FF2B5EF4-FFF2-40B4-BE49-F238E27FC236}">
                <a16:creationId xmlns:a16="http://schemas.microsoft.com/office/drawing/2014/main" id="{CFB26408-8A99-4C26-C2EE-52B3E4A1D23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TT"/>
          </a:p>
        </p:txBody>
      </p:sp>
      <p:sp>
        <p:nvSpPr>
          <p:cNvPr id="5" name="Date Placeholder 4">
            <a:extLst>
              <a:ext uri="{FF2B5EF4-FFF2-40B4-BE49-F238E27FC236}">
                <a16:creationId xmlns:a16="http://schemas.microsoft.com/office/drawing/2014/main" id="{D17A75D4-3461-B582-D395-D84E85A05C91}"/>
              </a:ext>
            </a:extLst>
          </p:cNvPr>
          <p:cNvSpPr>
            <a:spLocks noGrp="1"/>
          </p:cNvSpPr>
          <p:nvPr>
            <p:ph type="dt" sz="half" idx="10"/>
          </p:nvPr>
        </p:nvSpPr>
        <p:spPr/>
        <p:txBody>
          <a:bodyPr/>
          <a:lstStyle/>
          <a:p>
            <a:fld id="{32B3FFA0-FE59-43D8-85F5-AE2C6CE196AB}" type="datetimeFigureOut">
              <a:rPr lang="en-TT" smtClean="0"/>
              <a:t>30/09/2024</a:t>
            </a:fld>
            <a:endParaRPr lang="en-TT"/>
          </a:p>
        </p:txBody>
      </p:sp>
      <p:sp>
        <p:nvSpPr>
          <p:cNvPr id="6" name="Footer Placeholder 5">
            <a:extLst>
              <a:ext uri="{FF2B5EF4-FFF2-40B4-BE49-F238E27FC236}">
                <a16:creationId xmlns:a16="http://schemas.microsoft.com/office/drawing/2014/main" id="{FF4CA414-1CD5-F30E-5B22-B0982CB60637}"/>
              </a:ext>
            </a:extLst>
          </p:cNvPr>
          <p:cNvSpPr>
            <a:spLocks noGrp="1"/>
          </p:cNvSpPr>
          <p:nvPr>
            <p:ph type="ftr" sz="quarter" idx="11"/>
          </p:nvPr>
        </p:nvSpPr>
        <p:spPr/>
        <p:txBody>
          <a:bodyPr/>
          <a:lstStyle/>
          <a:p>
            <a:endParaRPr lang="en-TT"/>
          </a:p>
        </p:txBody>
      </p:sp>
      <p:sp>
        <p:nvSpPr>
          <p:cNvPr id="7" name="Slide Number Placeholder 6">
            <a:extLst>
              <a:ext uri="{FF2B5EF4-FFF2-40B4-BE49-F238E27FC236}">
                <a16:creationId xmlns:a16="http://schemas.microsoft.com/office/drawing/2014/main" id="{0B7F5333-EF86-3390-37DF-C28003D8164B}"/>
              </a:ext>
            </a:extLst>
          </p:cNvPr>
          <p:cNvSpPr>
            <a:spLocks noGrp="1"/>
          </p:cNvSpPr>
          <p:nvPr>
            <p:ph type="sldNum" sz="quarter" idx="12"/>
          </p:nvPr>
        </p:nvSpPr>
        <p:spPr/>
        <p:txBody>
          <a:bodyPr/>
          <a:lstStyle/>
          <a:p>
            <a:fld id="{A0F44D20-EFBD-4A84-B01A-B30E3A1B9B20}" type="slidenum">
              <a:rPr lang="en-TT" smtClean="0"/>
              <a:t>‹#›</a:t>
            </a:fld>
            <a:endParaRPr lang="en-TT"/>
          </a:p>
        </p:txBody>
      </p:sp>
    </p:spTree>
    <p:extLst>
      <p:ext uri="{BB962C8B-B14F-4D97-AF65-F5344CB8AC3E}">
        <p14:creationId xmlns:p14="http://schemas.microsoft.com/office/powerpoint/2010/main" val="15453549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4C176D-8AD2-9B73-3B6F-62CE805D39E1}"/>
              </a:ext>
            </a:extLst>
          </p:cNvPr>
          <p:cNvSpPr>
            <a:spLocks noGrp="1"/>
          </p:cNvSpPr>
          <p:nvPr>
            <p:ph type="title"/>
          </p:nvPr>
        </p:nvSpPr>
        <p:spPr>
          <a:xfrm>
            <a:off x="839788" y="365125"/>
            <a:ext cx="10515600" cy="1325563"/>
          </a:xfrm>
        </p:spPr>
        <p:txBody>
          <a:bodyPr/>
          <a:lstStyle/>
          <a:p>
            <a:r>
              <a:rPr lang="en-US"/>
              <a:t>Click to edit Master title style</a:t>
            </a:r>
            <a:endParaRPr lang="en-TT"/>
          </a:p>
        </p:txBody>
      </p:sp>
      <p:sp>
        <p:nvSpPr>
          <p:cNvPr id="3" name="Text Placeholder 2">
            <a:extLst>
              <a:ext uri="{FF2B5EF4-FFF2-40B4-BE49-F238E27FC236}">
                <a16:creationId xmlns:a16="http://schemas.microsoft.com/office/drawing/2014/main" id="{258378C1-0640-D099-8CC8-D380F6238BF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7C9650B-8861-DABD-8C36-EF66BC02747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TT"/>
          </a:p>
        </p:txBody>
      </p:sp>
      <p:sp>
        <p:nvSpPr>
          <p:cNvPr id="5" name="Text Placeholder 4">
            <a:extLst>
              <a:ext uri="{FF2B5EF4-FFF2-40B4-BE49-F238E27FC236}">
                <a16:creationId xmlns:a16="http://schemas.microsoft.com/office/drawing/2014/main" id="{D1E23B72-956B-543B-8796-F6DA46691B6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79F0347-7221-94D8-736A-60178E1C889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TT"/>
          </a:p>
        </p:txBody>
      </p:sp>
      <p:sp>
        <p:nvSpPr>
          <p:cNvPr id="7" name="Date Placeholder 6">
            <a:extLst>
              <a:ext uri="{FF2B5EF4-FFF2-40B4-BE49-F238E27FC236}">
                <a16:creationId xmlns:a16="http://schemas.microsoft.com/office/drawing/2014/main" id="{5FEEDEF2-4BDC-5E8A-2708-8390E7360408}"/>
              </a:ext>
            </a:extLst>
          </p:cNvPr>
          <p:cNvSpPr>
            <a:spLocks noGrp="1"/>
          </p:cNvSpPr>
          <p:nvPr>
            <p:ph type="dt" sz="half" idx="10"/>
          </p:nvPr>
        </p:nvSpPr>
        <p:spPr/>
        <p:txBody>
          <a:bodyPr/>
          <a:lstStyle/>
          <a:p>
            <a:fld id="{32B3FFA0-FE59-43D8-85F5-AE2C6CE196AB}" type="datetimeFigureOut">
              <a:rPr lang="en-TT" smtClean="0"/>
              <a:t>30/09/2024</a:t>
            </a:fld>
            <a:endParaRPr lang="en-TT"/>
          </a:p>
        </p:txBody>
      </p:sp>
      <p:sp>
        <p:nvSpPr>
          <p:cNvPr id="8" name="Footer Placeholder 7">
            <a:extLst>
              <a:ext uri="{FF2B5EF4-FFF2-40B4-BE49-F238E27FC236}">
                <a16:creationId xmlns:a16="http://schemas.microsoft.com/office/drawing/2014/main" id="{DF2D9413-9022-009C-3F42-E889150DF6AD}"/>
              </a:ext>
            </a:extLst>
          </p:cNvPr>
          <p:cNvSpPr>
            <a:spLocks noGrp="1"/>
          </p:cNvSpPr>
          <p:nvPr>
            <p:ph type="ftr" sz="quarter" idx="11"/>
          </p:nvPr>
        </p:nvSpPr>
        <p:spPr/>
        <p:txBody>
          <a:bodyPr/>
          <a:lstStyle/>
          <a:p>
            <a:endParaRPr lang="en-TT"/>
          </a:p>
        </p:txBody>
      </p:sp>
      <p:sp>
        <p:nvSpPr>
          <p:cNvPr id="9" name="Slide Number Placeholder 8">
            <a:extLst>
              <a:ext uri="{FF2B5EF4-FFF2-40B4-BE49-F238E27FC236}">
                <a16:creationId xmlns:a16="http://schemas.microsoft.com/office/drawing/2014/main" id="{A7CA1870-85CA-3543-3166-12BD28948378}"/>
              </a:ext>
            </a:extLst>
          </p:cNvPr>
          <p:cNvSpPr>
            <a:spLocks noGrp="1"/>
          </p:cNvSpPr>
          <p:nvPr>
            <p:ph type="sldNum" sz="quarter" idx="12"/>
          </p:nvPr>
        </p:nvSpPr>
        <p:spPr/>
        <p:txBody>
          <a:bodyPr/>
          <a:lstStyle/>
          <a:p>
            <a:fld id="{A0F44D20-EFBD-4A84-B01A-B30E3A1B9B20}" type="slidenum">
              <a:rPr lang="en-TT" smtClean="0"/>
              <a:t>‹#›</a:t>
            </a:fld>
            <a:endParaRPr lang="en-TT"/>
          </a:p>
        </p:txBody>
      </p:sp>
    </p:spTree>
    <p:extLst>
      <p:ext uri="{BB962C8B-B14F-4D97-AF65-F5344CB8AC3E}">
        <p14:creationId xmlns:p14="http://schemas.microsoft.com/office/powerpoint/2010/main" val="19096171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65FB2A-72DE-0C21-5B2F-D586937EAFE1}"/>
              </a:ext>
            </a:extLst>
          </p:cNvPr>
          <p:cNvSpPr>
            <a:spLocks noGrp="1"/>
          </p:cNvSpPr>
          <p:nvPr>
            <p:ph type="title"/>
          </p:nvPr>
        </p:nvSpPr>
        <p:spPr/>
        <p:txBody>
          <a:bodyPr/>
          <a:lstStyle/>
          <a:p>
            <a:r>
              <a:rPr lang="en-US"/>
              <a:t>Click to edit Master title style</a:t>
            </a:r>
            <a:endParaRPr lang="en-TT"/>
          </a:p>
        </p:txBody>
      </p:sp>
      <p:sp>
        <p:nvSpPr>
          <p:cNvPr id="3" name="Date Placeholder 2">
            <a:extLst>
              <a:ext uri="{FF2B5EF4-FFF2-40B4-BE49-F238E27FC236}">
                <a16:creationId xmlns:a16="http://schemas.microsoft.com/office/drawing/2014/main" id="{A0549041-D4BA-75DB-6847-3C068A4E6F54}"/>
              </a:ext>
            </a:extLst>
          </p:cNvPr>
          <p:cNvSpPr>
            <a:spLocks noGrp="1"/>
          </p:cNvSpPr>
          <p:nvPr>
            <p:ph type="dt" sz="half" idx="10"/>
          </p:nvPr>
        </p:nvSpPr>
        <p:spPr/>
        <p:txBody>
          <a:bodyPr/>
          <a:lstStyle/>
          <a:p>
            <a:fld id="{32B3FFA0-FE59-43D8-85F5-AE2C6CE196AB}" type="datetimeFigureOut">
              <a:rPr lang="en-TT" smtClean="0"/>
              <a:t>30/09/2024</a:t>
            </a:fld>
            <a:endParaRPr lang="en-TT"/>
          </a:p>
        </p:txBody>
      </p:sp>
      <p:sp>
        <p:nvSpPr>
          <p:cNvPr id="4" name="Footer Placeholder 3">
            <a:extLst>
              <a:ext uri="{FF2B5EF4-FFF2-40B4-BE49-F238E27FC236}">
                <a16:creationId xmlns:a16="http://schemas.microsoft.com/office/drawing/2014/main" id="{01572419-1BFB-0C01-017C-4FCE5175DBB3}"/>
              </a:ext>
            </a:extLst>
          </p:cNvPr>
          <p:cNvSpPr>
            <a:spLocks noGrp="1"/>
          </p:cNvSpPr>
          <p:nvPr>
            <p:ph type="ftr" sz="quarter" idx="11"/>
          </p:nvPr>
        </p:nvSpPr>
        <p:spPr/>
        <p:txBody>
          <a:bodyPr/>
          <a:lstStyle/>
          <a:p>
            <a:endParaRPr lang="en-TT"/>
          </a:p>
        </p:txBody>
      </p:sp>
      <p:sp>
        <p:nvSpPr>
          <p:cNvPr id="5" name="Slide Number Placeholder 4">
            <a:extLst>
              <a:ext uri="{FF2B5EF4-FFF2-40B4-BE49-F238E27FC236}">
                <a16:creationId xmlns:a16="http://schemas.microsoft.com/office/drawing/2014/main" id="{1740D466-F804-3B61-108D-1A23F8286AB9}"/>
              </a:ext>
            </a:extLst>
          </p:cNvPr>
          <p:cNvSpPr>
            <a:spLocks noGrp="1"/>
          </p:cNvSpPr>
          <p:nvPr>
            <p:ph type="sldNum" sz="quarter" idx="12"/>
          </p:nvPr>
        </p:nvSpPr>
        <p:spPr/>
        <p:txBody>
          <a:bodyPr/>
          <a:lstStyle/>
          <a:p>
            <a:fld id="{A0F44D20-EFBD-4A84-B01A-B30E3A1B9B20}" type="slidenum">
              <a:rPr lang="en-TT" smtClean="0"/>
              <a:t>‹#›</a:t>
            </a:fld>
            <a:endParaRPr lang="en-TT"/>
          </a:p>
        </p:txBody>
      </p:sp>
    </p:spTree>
    <p:extLst>
      <p:ext uri="{BB962C8B-B14F-4D97-AF65-F5344CB8AC3E}">
        <p14:creationId xmlns:p14="http://schemas.microsoft.com/office/powerpoint/2010/main" val="20871355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049C7A7-C5D9-F90C-F33C-AA2FF686AA52}"/>
              </a:ext>
            </a:extLst>
          </p:cNvPr>
          <p:cNvSpPr>
            <a:spLocks noGrp="1"/>
          </p:cNvSpPr>
          <p:nvPr>
            <p:ph type="dt" sz="half" idx="10"/>
          </p:nvPr>
        </p:nvSpPr>
        <p:spPr/>
        <p:txBody>
          <a:bodyPr/>
          <a:lstStyle/>
          <a:p>
            <a:fld id="{32B3FFA0-FE59-43D8-85F5-AE2C6CE196AB}" type="datetimeFigureOut">
              <a:rPr lang="en-TT" smtClean="0"/>
              <a:t>30/09/2024</a:t>
            </a:fld>
            <a:endParaRPr lang="en-TT"/>
          </a:p>
        </p:txBody>
      </p:sp>
      <p:sp>
        <p:nvSpPr>
          <p:cNvPr id="3" name="Footer Placeholder 2">
            <a:extLst>
              <a:ext uri="{FF2B5EF4-FFF2-40B4-BE49-F238E27FC236}">
                <a16:creationId xmlns:a16="http://schemas.microsoft.com/office/drawing/2014/main" id="{E047D693-700C-4131-B2FE-AB7B5DDFD750}"/>
              </a:ext>
            </a:extLst>
          </p:cNvPr>
          <p:cNvSpPr>
            <a:spLocks noGrp="1"/>
          </p:cNvSpPr>
          <p:nvPr>
            <p:ph type="ftr" sz="quarter" idx="11"/>
          </p:nvPr>
        </p:nvSpPr>
        <p:spPr/>
        <p:txBody>
          <a:bodyPr/>
          <a:lstStyle/>
          <a:p>
            <a:endParaRPr lang="en-TT"/>
          </a:p>
        </p:txBody>
      </p:sp>
      <p:sp>
        <p:nvSpPr>
          <p:cNvPr id="4" name="Slide Number Placeholder 3">
            <a:extLst>
              <a:ext uri="{FF2B5EF4-FFF2-40B4-BE49-F238E27FC236}">
                <a16:creationId xmlns:a16="http://schemas.microsoft.com/office/drawing/2014/main" id="{047D824E-36DC-0C66-CF8A-3FE754494DCE}"/>
              </a:ext>
            </a:extLst>
          </p:cNvPr>
          <p:cNvSpPr>
            <a:spLocks noGrp="1"/>
          </p:cNvSpPr>
          <p:nvPr>
            <p:ph type="sldNum" sz="quarter" idx="12"/>
          </p:nvPr>
        </p:nvSpPr>
        <p:spPr/>
        <p:txBody>
          <a:bodyPr/>
          <a:lstStyle/>
          <a:p>
            <a:fld id="{A0F44D20-EFBD-4A84-B01A-B30E3A1B9B20}" type="slidenum">
              <a:rPr lang="en-TT" smtClean="0"/>
              <a:t>‹#›</a:t>
            </a:fld>
            <a:endParaRPr lang="en-TT"/>
          </a:p>
        </p:txBody>
      </p:sp>
    </p:spTree>
    <p:extLst>
      <p:ext uri="{BB962C8B-B14F-4D97-AF65-F5344CB8AC3E}">
        <p14:creationId xmlns:p14="http://schemas.microsoft.com/office/powerpoint/2010/main" val="25584475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A184A6-5A82-2D7A-1F83-2CD0CEB4261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TT"/>
          </a:p>
        </p:txBody>
      </p:sp>
      <p:sp>
        <p:nvSpPr>
          <p:cNvPr id="3" name="Content Placeholder 2">
            <a:extLst>
              <a:ext uri="{FF2B5EF4-FFF2-40B4-BE49-F238E27FC236}">
                <a16:creationId xmlns:a16="http://schemas.microsoft.com/office/drawing/2014/main" id="{821A83EA-18A7-44AE-6F92-67C26E8E6CE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TT"/>
          </a:p>
        </p:txBody>
      </p:sp>
      <p:sp>
        <p:nvSpPr>
          <p:cNvPr id="4" name="Text Placeholder 3">
            <a:extLst>
              <a:ext uri="{FF2B5EF4-FFF2-40B4-BE49-F238E27FC236}">
                <a16:creationId xmlns:a16="http://schemas.microsoft.com/office/drawing/2014/main" id="{B47E6EA1-8C2B-E586-2BBC-59FBED4AA84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B988D3D-C255-40A5-9AC1-A5FDC79C2445}"/>
              </a:ext>
            </a:extLst>
          </p:cNvPr>
          <p:cNvSpPr>
            <a:spLocks noGrp="1"/>
          </p:cNvSpPr>
          <p:nvPr>
            <p:ph type="dt" sz="half" idx="10"/>
          </p:nvPr>
        </p:nvSpPr>
        <p:spPr/>
        <p:txBody>
          <a:bodyPr/>
          <a:lstStyle/>
          <a:p>
            <a:fld id="{32B3FFA0-FE59-43D8-85F5-AE2C6CE196AB}" type="datetimeFigureOut">
              <a:rPr lang="en-TT" smtClean="0"/>
              <a:t>30/09/2024</a:t>
            </a:fld>
            <a:endParaRPr lang="en-TT"/>
          </a:p>
        </p:txBody>
      </p:sp>
      <p:sp>
        <p:nvSpPr>
          <p:cNvPr id="6" name="Footer Placeholder 5">
            <a:extLst>
              <a:ext uri="{FF2B5EF4-FFF2-40B4-BE49-F238E27FC236}">
                <a16:creationId xmlns:a16="http://schemas.microsoft.com/office/drawing/2014/main" id="{74530158-FA3B-32B8-9FD3-3F9C64250303}"/>
              </a:ext>
            </a:extLst>
          </p:cNvPr>
          <p:cNvSpPr>
            <a:spLocks noGrp="1"/>
          </p:cNvSpPr>
          <p:nvPr>
            <p:ph type="ftr" sz="quarter" idx="11"/>
          </p:nvPr>
        </p:nvSpPr>
        <p:spPr/>
        <p:txBody>
          <a:bodyPr/>
          <a:lstStyle/>
          <a:p>
            <a:endParaRPr lang="en-TT"/>
          </a:p>
        </p:txBody>
      </p:sp>
      <p:sp>
        <p:nvSpPr>
          <p:cNvPr id="7" name="Slide Number Placeholder 6">
            <a:extLst>
              <a:ext uri="{FF2B5EF4-FFF2-40B4-BE49-F238E27FC236}">
                <a16:creationId xmlns:a16="http://schemas.microsoft.com/office/drawing/2014/main" id="{5D8FFAF0-14D7-AE22-4B31-DC6BD7CAC3E0}"/>
              </a:ext>
            </a:extLst>
          </p:cNvPr>
          <p:cNvSpPr>
            <a:spLocks noGrp="1"/>
          </p:cNvSpPr>
          <p:nvPr>
            <p:ph type="sldNum" sz="quarter" idx="12"/>
          </p:nvPr>
        </p:nvSpPr>
        <p:spPr/>
        <p:txBody>
          <a:bodyPr/>
          <a:lstStyle/>
          <a:p>
            <a:fld id="{A0F44D20-EFBD-4A84-B01A-B30E3A1B9B20}" type="slidenum">
              <a:rPr lang="en-TT" smtClean="0"/>
              <a:t>‹#›</a:t>
            </a:fld>
            <a:endParaRPr lang="en-TT"/>
          </a:p>
        </p:txBody>
      </p:sp>
    </p:spTree>
    <p:extLst>
      <p:ext uri="{BB962C8B-B14F-4D97-AF65-F5344CB8AC3E}">
        <p14:creationId xmlns:p14="http://schemas.microsoft.com/office/powerpoint/2010/main" val="36791260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E53F3E-3F78-778D-EAC1-275C3A259BA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TT"/>
          </a:p>
        </p:txBody>
      </p:sp>
      <p:sp>
        <p:nvSpPr>
          <p:cNvPr id="3" name="Picture Placeholder 2">
            <a:extLst>
              <a:ext uri="{FF2B5EF4-FFF2-40B4-BE49-F238E27FC236}">
                <a16:creationId xmlns:a16="http://schemas.microsoft.com/office/drawing/2014/main" id="{44560AF8-7CE4-C9DC-39AF-78212952071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TT"/>
          </a:p>
        </p:txBody>
      </p:sp>
      <p:sp>
        <p:nvSpPr>
          <p:cNvPr id="4" name="Text Placeholder 3">
            <a:extLst>
              <a:ext uri="{FF2B5EF4-FFF2-40B4-BE49-F238E27FC236}">
                <a16:creationId xmlns:a16="http://schemas.microsoft.com/office/drawing/2014/main" id="{57513CDD-09D0-D213-D940-11493EA462F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1A9485C-7E07-9C50-29AE-AC21705A7B43}"/>
              </a:ext>
            </a:extLst>
          </p:cNvPr>
          <p:cNvSpPr>
            <a:spLocks noGrp="1"/>
          </p:cNvSpPr>
          <p:nvPr>
            <p:ph type="dt" sz="half" idx="10"/>
          </p:nvPr>
        </p:nvSpPr>
        <p:spPr/>
        <p:txBody>
          <a:bodyPr/>
          <a:lstStyle/>
          <a:p>
            <a:fld id="{32B3FFA0-FE59-43D8-85F5-AE2C6CE196AB}" type="datetimeFigureOut">
              <a:rPr lang="en-TT" smtClean="0"/>
              <a:t>30/09/2024</a:t>
            </a:fld>
            <a:endParaRPr lang="en-TT"/>
          </a:p>
        </p:txBody>
      </p:sp>
      <p:sp>
        <p:nvSpPr>
          <p:cNvPr id="6" name="Footer Placeholder 5">
            <a:extLst>
              <a:ext uri="{FF2B5EF4-FFF2-40B4-BE49-F238E27FC236}">
                <a16:creationId xmlns:a16="http://schemas.microsoft.com/office/drawing/2014/main" id="{61A9142B-6100-C7E5-423F-B699552DBE0B}"/>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044C227-5E57-DC45-32E8-8AFD091D4B3F}"/>
              </a:ext>
            </a:extLst>
          </p:cNvPr>
          <p:cNvSpPr>
            <a:spLocks noGrp="1"/>
          </p:cNvSpPr>
          <p:nvPr>
            <p:ph type="sldNum" sz="quarter" idx="12"/>
          </p:nvPr>
        </p:nvSpPr>
        <p:spPr/>
        <p:txBody>
          <a:bodyPr/>
          <a:lstStyle/>
          <a:p>
            <a:fld id="{A0F44D20-EFBD-4A84-B01A-B30E3A1B9B20}" type="slidenum">
              <a:rPr lang="en-TT" smtClean="0"/>
              <a:t>‹#›</a:t>
            </a:fld>
            <a:endParaRPr lang="en-TT"/>
          </a:p>
        </p:txBody>
      </p:sp>
    </p:spTree>
    <p:extLst>
      <p:ext uri="{BB962C8B-B14F-4D97-AF65-F5344CB8AC3E}">
        <p14:creationId xmlns:p14="http://schemas.microsoft.com/office/powerpoint/2010/main" val="28632032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5E5CC76-10A4-3CE3-E9BD-3B7CA22B4B5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TT"/>
          </a:p>
        </p:txBody>
      </p:sp>
      <p:sp>
        <p:nvSpPr>
          <p:cNvPr id="3" name="Text Placeholder 2">
            <a:extLst>
              <a:ext uri="{FF2B5EF4-FFF2-40B4-BE49-F238E27FC236}">
                <a16:creationId xmlns:a16="http://schemas.microsoft.com/office/drawing/2014/main" id="{ABCA1185-068A-F94D-8B77-B21AA334466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TT"/>
          </a:p>
        </p:txBody>
      </p:sp>
      <p:sp>
        <p:nvSpPr>
          <p:cNvPr id="4" name="Date Placeholder 3">
            <a:extLst>
              <a:ext uri="{FF2B5EF4-FFF2-40B4-BE49-F238E27FC236}">
                <a16:creationId xmlns:a16="http://schemas.microsoft.com/office/drawing/2014/main" id="{BE421224-CF60-1C3D-4AB7-22F63913263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2B3FFA0-FE59-43D8-85F5-AE2C6CE196AB}" type="datetimeFigureOut">
              <a:rPr lang="en-TT" smtClean="0"/>
              <a:t>30/09/2024</a:t>
            </a:fld>
            <a:endParaRPr lang="en-TT"/>
          </a:p>
        </p:txBody>
      </p:sp>
      <p:sp>
        <p:nvSpPr>
          <p:cNvPr id="5" name="Footer Placeholder 4">
            <a:extLst>
              <a:ext uri="{FF2B5EF4-FFF2-40B4-BE49-F238E27FC236}">
                <a16:creationId xmlns:a16="http://schemas.microsoft.com/office/drawing/2014/main" id="{C2717AFF-DB3D-BC3C-F3A2-F45D51B77A7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TT"/>
          </a:p>
        </p:txBody>
      </p:sp>
      <p:sp>
        <p:nvSpPr>
          <p:cNvPr id="6" name="Slide Number Placeholder 5">
            <a:extLst>
              <a:ext uri="{FF2B5EF4-FFF2-40B4-BE49-F238E27FC236}">
                <a16:creationId xmlns:a16="http://schemas.microsoft.com/office/drawing/2014/main" id="{CFEE3F18-B02F-55F9-A4B8-E09FE0E16EC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A0F44D20-EFBD-4A84-B01A-B30E3A1B9B20}" type="slidenum">
              <a:rPr lang="en-TT" smtClean="0"/>
              <a:t>‹#›</a:t>
            </a:fld>
            <a:endParaRPr lang="en-TT"/>
          </a:p>
        </p:txBody>
      </p:sp>
    </p:spTree>
    <p:extLst>
      <p:ext uri="{BB962C8B-B14F-4D97-AF65-F5344CB8AC3E}">
        <p14:creationId xmlns:p14="http://schemas.microsoft.com/office/powerpoint/2010/main" val="533046866"/>
      </p:ext>
    </p:extLst>
  </p:cSld>
  <p:clrMap bg1="lt1" tx1="dk1" bg2="lt2" tx2="dk2" accent1="accent1" accent2="accent2" accent3="accent3" accent4="accent4" accent5="accent5" accent6="accent6" hlink="hlink" folHlink="folHlink"/>
  <p:sldLayoutIdLst>
    <p:sldLayoutId id="2147484191" r:id="rId1"/>
    <p:sldLayoutId id="2147484192" r:id="rId2"/>
    <p:sldLayoutId id="2147484193" r:id="rId3"/>
    <p:sldLayoutId id="2147484194" r:id="rId4"/>
    <p:sldLayoutId id="2147484195" r:id="rId5"/>
    <p:sldLayoutId id="2147484196" r:id="rId6"/>
    <p:sldLayoutId id="2147484197" r:id="rId7"/>
    <p:sldLayoutId id="2147484198" r:id="rId8"/>
    <p:sldLayoutId id="2147484199" r:id="rId9"/>
    <p:sldLayoutId id="2147484200" r:id="rId10"/>
    <p:sldLayoutId id="214748420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https://pixabay.com/en/starbucks-coffee-abstract-logo-1069758/"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s://businessmodelanalyst.com/starbucks-swot-analysis/" TargetMode="External"/><Relationship Id="rId2" Type="http://schemas.openxmlformats.org/officeDocument/2006/relationships/hyperlink" Target="https://bstrategyhub.com/swot-analysis-of-starbucks-starbucks-swot/" TargetMode="External"/><Relationship Id="rId1" Type="http://schemas.openxmlformats.org/officeDocument/2006/relationships/slideLayout" Target="../slideLayouts/slideLayout2.xml"/><Relationship Id="rId4" Type="http://schemas.openxmlformats.org/officeDocument/2006/relationships/hyperlink" Target="https://yourdreamcoffee.com/how-big-is-starbucks-market-share/"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F13C74B1-5B17-4795-BED0-7140497B44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3C79D94-1A2B-B7F1-626E-9ACEB6C78799}"/>
              </a:ext>
            </a:extLst>
          </p:cNvPr>
          <p:cNvSpPr>
            <a:spLocks noGrp="1"/>
          </p:cNvSpPr>
          <p:nvPr>
            <p:ph type="ctrTitle"/>
          </p:nvPr>
        </p:nvSpPr>
        <p:spPr>
          <a:xfrm>
            <a:off x="640080" y="325369"/>
            <a:ext cx="4368602" cy="1956841"/>
          </a:xfrm>
        </p:spPr>
        <p:txBody>
          <a:bodyPr vert="horz" lIns="91440" tIns="45720" rIns="91440" bIns="45720" rtlCol="0" anchor="b">
            <a:normAutofit/>
          </a:bodyPr>
          <a:lstStyle/>
          <a:p>
            <a:pPr algn="l"/>
            <a:r>
              <a:rPr lang="en-US" sz="3800" b="1"/>
              <a:t>Strategic Plans of STARBUCKS COFFEE COMPANY</a:t>
            </a:r>
          </a:p>
        </p:txBody>
      </p:sp>
      <p:sp>
        <p:nvSpPr>
          <p:cNvPr id="12" name="sketchy line">
            <a:extLst>
              <a:ext uri="{FF2B5EF4-FFF2-40B4-BE49-F238E27FC236}">
                <a16:creationId xmlns:a16="http://schemas.microsoft.com/office/drawing/2014/main" id="{D4974D33-8DC5-464E-8C6D-BE58F0669C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80" y="2586994"/>
            <a:ext cx="3474720" cy="18288"/>
          </a:xfrm>
          <a:custGeom>
            <a:avLst/>
            <a:gdLst>
              <a:gd name="connsiteX0" fmla="*/ 0 w 3474720"/>
              <a:gd name="connsiteY0" fmla="*/ 0 h 18288"/>
              <a:gd name="connsiteX1" fmla="*/ 694944 w 3474720"/>
              <a:gd name="connsiteY1" fmla="*/ 0 h 18288"/>
              <a:gd name="connsiteX2" fmla="*/ 1355141 w 3474720"/>
              <a:gd name="connsiteY2" fmla="*/ 0 h 18288"/>
              <a:gd name="connsiteX3" fmla="*/ 2015338 w 3474720"/>
              <a:gd name="connsiteY3" fmla="*/ 0 h 18288"/>
              <a:gd name="connsiteX4" fmla="*/ 2779776 w 3474720"/>
              <a:gd name="connsiteY4" fmla="*/ 0 h 18288"/>
              <a:gd name="connsiteX5" fmla="*/ 3474720 w 3474720"/>
              <a:gd name="connsiteY5" fmla="*/ 0 h 18288"/>
              <a:gd name="connsiteX6" fmla="*/ 3474720 w 3474720"/>
              <a:gd name="connsiteY6" fmla="*/ 18288 h 18288"/>
              <a:gd name="connsiteX7" fmla="*/ 2779776 w 3474720"/>
              <a:gd name="connsiteY7" fmla="*/ 18288 h 18288"/>
              <a:gd name="connsiteX8" fmla="*/ 2189074 w 3474720"/>
              <a:gd name="connsiteY8" fmla="*/ 18288 h 18288"/>
              <a:gd name="connsiteX9" fmla="*/ 1528877 w 3474720"/>
              <a:gd name="connsiteY9" fmla="*/ 18288 h 18288"/>
              <a:gd name="connsiteX10" fmla="*/ 868680 w 3474720"/>
              <a:gd name="connsiteY10" fmla="*/ 18288 h 18288"/>
              <a:gd name="connsiteX11" fmla="*/ 0 w 3474720"/>
              <a:gd name="connsiteY11" fmla="*/ 18288 h 18288"/>
              <a:gd name="connsiteX12" fmla="*/ 0 w 3474720"/>
              <a:gd name="connsiteY12"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474720" h="18288" fill="none" extrusionOk="0">
                <a:moveTo>
                  <a:pt x="0" y="0"/>
                </a:moveTo>
                <a:cubicBezTo>
                  <a:pt x="224454" y="-14544"/>
                  <a:pt x="495407" y="26540"/>
                  <a:pt x="694944" y="0"/>
                </a:cubicBezTo>
                <a:cubicBezTo>
                  <a:pt x="894481" y="-26540"/>
                  <a:pt x="1130063" y="24713"/>
                  <a:pt x="1355141" y="0"/>
                </a:cubicBezTo>
                <a:cubicBezTo>
                  <a:pt x="1580219" y="-24713"/>
                  <a:pt x="1820099" y="26695"/>
                  <a:pt x="2015338" y="0"/>
                </a:cubicBezTo>
                <a:cubicBezTo>
                  <a:pt x="2210577" y="-26695"/>
                  <a:pt x="2402045" y="165"/>
                  <a:pt x="2779776" y="0"/>
                </a:cubicBezTo>
                <a:cubicBezTo>
                  <a:pt x="3157507" y="-165"/>
                  <a:pt x="3286859" y="-15571"/>
                  <a:pt x="3474720" y="0"/>
                </a:cubicBezTo>
                <a:cubicBezTo>
                  <a:pt x="3474286" y="7551"/>
                  <a:pt x="3474253" y="9822"/>
                  <a:pt x="3474720" y="18288"/>
                </a:cubicBezTo>
                <a:cubicBezTo>
                  <a:pt x="3233904" y="29845"/>
                  <a:pt x="2945134" y="-5256"/>
                  <a:pt x="2779776" y="18288"/>
                </a:cubicBezTo>
                <a:cubicBezTo>
                  <a:pt x="2614418" y="41832"/>
                  <a:pt x="2339768" y="22709"/>
                  <a:pt x="2189074" y="18288"/>
                </a:cubicBezTo>
                <a:cubicBezTo>
                  <a:pt x="2038380" y="13867"/>
                  <a:pt x="1817434" y="-4947"/>
                  <a:pt x="1528877" y="18288"/>
                </a:cubicBezTo>
                <a:cubicBezTo>
                  <a:pt x="1240320" y="41523"/>
                  <a:pt x="1042447" y="37198"/>
                  <a:pt x="868680" y="18288"/>
                </a:cubicBezTo>
                <a:cubicBezTo>
                  <a:pt x="694913" y="-622"/>
                  <a:pt x="233232" y="44909"/>
                  <a:pt x="0" y="18288"/>
                </a:cubicBezTo>
                <a:cubicBezTo>
                  <a:pt x="60" y="11696"/>
                  <a:pt x="66" y="3758"/>
                  <a:pt x="0" y="0"/>
                </a:cubicBezTo>
                <a:close/>
              </a:path>
              <a:path w="3474720" h="18288" stroke="0" extrusionOk="0">
                <a:moveTo>
                  <a:pt x="0" y="0"/>
                </a:moveTo>
                <a:cubicBezTo>
                  <a:pt x="202328" y="-14716"/>
                  <a:pt x="332722" y="-11499"/>
                  <a:pt x="625450" y="0"/>
                </a:cubicBezTo>
                <a:cubicBezTo>
                  <a:pt x="918178" y="11499"/>
                  <a:pt x="1096688" y="5123"/>
                  <a:pt x="1389888" y="0"/>
                </a:cubicBezTo>
                <a:cubicBezTo>
                  <a:pt x="1683088" y="-5123"/>
                  <a:pt x="1835981" y="-14038"/>
                  <a:pt x="1980590" y="0"/>
                </a:cubicBezTo>
                <a:cubicBezTo>
                  <a:pt x="2125199" y="14038"/>
                  <a:pt x="2396099" y="-7203"/>
                  <a:pt x="2571293" y="0"/>
                </a:cubicBezTo>
                <a:cubicBezTo>
                  <a:pt x="2746487" y="7203"/>
                  <a:pt x="3041609" y="-12036"/>
                  <a:pt x="3474720" y="0"/>
                </a:cubicBezTo>
                <a:cubicBezTo>
                  <a:pt x="3474638" y="4406"/>
                  <a:pt x="3474631" y="9982"/>
                  <a:pt x="3474720" y="18288"/>
                </a:cubicBezTo>
                <a:cubicBezTo>
                  <a:pt x="3324873" y="21876"/>
                  <a:pt x="3136771" y="12587"/>
                  <a:pt x="2814523" y="18288"/>
                </a:cubicBezTo>
                <a:cubicBezTo>
                  <a:pt x="2492275" y="23989"/>
                  <a:pt x="2294402" y="47111"/>
                  <a:pt x="2154326" y="18288"/>
                </a:cubicBezTo>
                <a:cubicBezTo>
                  <a:pt x="2014250" y="-10535"/>
                  <a:pt x="1820317" y="33903"/>
                  <a:pt x="1494130" y="18288"/>
                </a:cubicBezTo>
                <a:cubicBezTo>
                  <a:pt x="1167943" y="2673"/>
                  <a:pt x="948432" y="14868"/>
                  <a:pt x="729691" y="18288"/>
                </a:cubicBezTo>
                <a:cubicBezTo>
                  <a:pt x="510950" y="21708"/>
                  <a:pt x="264032" y="24354"/>
                  <a:pt x="0" y="18288"/>
                </a:cubicBezTo>
                <a:cubicBezTo>
                  <a:pt x="189" y="14288"/>
                  <a:pt x="-703" y="3747"/>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863741219">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a:extLst>
              <a:ext uri="{FF2B5EF4-FFF2-40B4-BE49-F238E27FC236}">
                <a16:creationId xmlns:a16="http://schemas.microsoft.com/office/drawing/2014/main" id="{31E08A6C-335C-B415-6968-DFC9F7D02747}"/>
              </a:ext>
            </a:extLst>
          </p:cNvPr>
          <p:cNvSpPr>
            <a:spLocks noGrp="1"/>
          </p:cNvSpPr>
          <p:nvPr>
            <p:ph type="subTitle" idx="1"/>
          </p:nvPr>
        </p:nvSpPr>
        <p:spPr>
          <a:xfrm>
            <a:off x="640080" y="2872899"/>
            <a:ext cx="4243589" cy="3320668"/>
          </a:xfrm>
        </p:spPr>
        <p:txBody>
          <a:bodyPr vert="horz" lIns="91440" tIns="45720" rIns="91440" bIns="45720" rtlCol="0">
            <a:normAutofit/>
          </a:bodyPr>
          <a:lstStyle/>
          <a:p>
            <a:pPr indent="-228600" algn="l">
              <a:buFont typeface="Arial" panose="020B0604020202020204" pitchFamily="34" charset="0"/>
              <a:buChar char="•"/>
            </a:pPr>
            <a:endParaRPr lang="en-US" sz="2200" b="1"/>
          </a:p>
          <a:p>
            <a:pPr indent="-228600" algn="l">
              <a:buFont typeface="Arial" panose="020B0604020202020204" pitchFamily="34" charset="0"/>
              <a:buChar char="•"/>
            </a:pPr>
            <a:r>
              <a:rPr lang="en-US" sz="2200" b="1"/>
              <a:t>A presentation to the Board of Directors</a:t>
            </a:r>
          </a:p>
          <a:p>
            <a:pPr indent="-228600" algn="l">
              <a:buFont typeface="Arial" panose="020B0604020202020204" pitchFamily="34" charset="0"/>
              <a:buChar char="•"/>
            </a:pPr>
            <a:r>
              <a:rPr lang="en-US" sz="2200" b="1"/>
              <a:t>Presented by: Prudence Cato</a:t>
            </a:r>
          </a:p>
          <a:p>
            <a:pPr indent="-228600" algn="l">
              <a:buFont typeface="Arial" panose="020B0604020202020204" pitchFamily="34" charset="0"/>
              <a:buChar char="•"/>
            </a:pPr>
            <a:r>
              <a:rPr lang="en-US" sz="2200" b="1"/>
              <a:t>Student ID: 2206108</a:t>
            </a:r>
          </a:p>
          <a:p>
            <a:pPr indent="-228600" algn="l">
              <a:buFont typeface="Arial" panose="020B0604020202020204" pitchFamily="34" charset="0"/>
              <a:buChar char="•"/>
            </a:pPr>
            <a:r>
              <a:rPr lang="en-US" sz="2200" b="1"/>
              <a:t>September 02, 2024</a:t>
            </a:r>
          </a:p>
          <a:p>
            <a:pPr indent="-228600" algn="l">
              <a:buFont typeface="Arial" panose="020B0604020202020204" pitchFamily="34" charset="0"/>
              <a:buChar char="•"/>
            </a:pPr>
            <a:r>
              <a:rPr lang="en-US" sz="2200" b="1"/>
              <a:t>	</a:t>
            </a:r>
          </a:p>
        </p:txBody>
      </p:sp>
      <p:pic>
        <p:nvPicPr>
          <p:cNvPr id="5" name="Picture 4" descr="A sign for a coffee shop&#10;&#10;Description automatically generated">
            <a:extLst>
              <a:ext uri="{FF2B5EF4-FFF2-40B4-BE49-F238E27FC236}">
                <a16:creationId xmlns:a16="http://schemas.microsoft.com/office/drawing/2014/main" id="{08711553-1458-85D7-FF17-0DFA9B088B8C}"/>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rcRect r="23769" b="-1"/>
          <a:stretch/>
        </p:blipFill>
        <p:spPr>
          <a:xfrm>
            <a:off x="5311702" y="10"/>
            <a:ext cx="6878775" cy="6857990"/>
          </a:xfrm>
          <a:custGeom>
            <a:avLst/>
            <a:gdLst/>
            <a:ahLst/>
            <a:cxnLst/>
            <a:rect l="l" t="t" r="r" b="b"/>
            <a:pathLst>
              <a:path w="6878775" h="6858000">
                <a:moveTo>
                  <a:pt x="1102973" y="0"/>
                </a:moveTo>
                <a:lnTo>
                  <a:pt x="1160688" y="0"/>
                </a:lnTo>
                <a:lnTo>
                  <a:pt x="983189" y="331786"/>
                </a:lnTo>
                <a:cubicBezTo>
                  <a:pt x="914866" y="469145"/>
                  <a:pt x="850355" y="608712"/>
                  <a:pt x="789261" y="750263"/>
                </a:cubicBezTo>
                <a:cubicBezTo>
                  <a:pt x="774307" y="784928"/>
                  <a:pt x="759992" y="819849"/>
                  <a:pt x="745295" y="854514"/>
                </a:cubicBezTo>
                <a:cubicBezTo>
                  <a:pt x="756682" y="845393"/>
                  <a:pt x="765489" y="833492"/>
                  <a:pt x="770857" y="819975"/>
                </a:cubicBezTo>
                <a:cubicBezTo>
                  <a:pt x="879943" y="589569"/>
                  <a:pt x="999605" y="365513"/>
                  <a:pt x="1131329" y="148742"/>
                </a:cubicBezTo>
                <a:lnTo>
                  <a:pt x="1227589" y="0"/>
                </a:lnTo>
                <a:lnTo>
                  <a:pt x="6878775" y="0"/>
                </a:lnTo>
                <a:lnTo>
                  <a:pt x="6878775" y="6858000"/>
                </a:lnTo>
                <a:lnTo>
                  <a:pt x="713521" y="6858000"/>
                </a:lnTo>
                <a:lnTo>
                  <a:pt x="625642" y="6670527"/>
                </a:lnTo>
                <a:cubicBezTo>
                  <a:pt x="507232" y="6398531"/>
                  <a:pt x="403083" y="6118381"/>
                  <a:pt x="312785" y="5830359"/>
                </a:cubicBezTo>
                <a:cubicBezTo>
                  <a:pt x="278149" y="5719759"/>
                  <a:pt x="248879" y="5607635"/>
                  <a:pt x="212198" y="5480401"/>
                </a:cubicBezTo>
                <a:cubicBezTo>
                  <a:pt x="212208" y="5491601"/>
                  <a:pt x="212803" y="5502788"/>
                  <a:pt x="213988" y="5513923"/>
                </a:cubicBezTo>
                <a:cubicBezTo>
                  <a:pt x="264089" y="5723695"/>
                  <a:pt x="307290" y="5935370"/>
                  <a:pt x="365826" y="6142729"/>
                </a:cubicBezTo>
                <a:cubicBezTo>
                  <a:pt x="433152" y="6380817"/>
                  <a:pt x="510068" y="6614016"/>
                  <a:pt x="597975" y="6841549"/>
                </a:cubicBezTo>
                <a:lnTo>
                  <a:pt x="604824" y="6858000"/>
                </a:lnTo>
                <a:lnTo>
                  <a:pt x="552056" y="6858000"/>
                </a:lnTo>
                <a:lnTo>
                  <a:pt x="539576" y="6828295"/>
                </a:lnTo>
                <a:cubicBezTo>
                  <a:pt x="380597" y="6414594"/>
                  <a:pt x="260223" y="5988893"/>
                  <a:pt x="171555" y="5552906"/>
                </a:cubicBezTo>
                <a:cubicBezTo>
                  <a:pt x="91163" y="5157998"/>
                  <a:pt x="43746" y="4758899"/>
                  <a:pt x="12305" y="4357388"/>
                </a:cubicBezTo>
                <a:cubicBezTo>
                  <a:pt x="-14281" y="4013908"/>
                  <a:pt x="4507" y="3672965"/>
                  <a:pt x="46684" y="3331516"/>
                </a:cubicBezTo>
                <a:cubicBezTo>
                  <a:pt x="127203" y="2664286"/>
                  <a:pt x="277819" y="2007265"/>
                  <a:pt x="496065" y="1371196"/>
                </a:cubicBezTo>
                <a:cubicBezTo>
                  <a:pt x="636273" y="966066"/>
                  <a:pt x="800445" y="573253"/>
                  <a:pt x="995723" y="196614"/>
                </a:cubicBezTo>
                <a:close/>
              </a:path>
            </a:pathLst>
          </a:custGeom>
        </p:spPr>
      </p:pic>
    </p:spTree>
    <p:extLst>
      <p:ext uri="{BB962C8B-B14F-4D97-AF65-F5344CB8AC3E}">
        <p14:creationId xmlns:p14="http://schemas.microsoft.com/office/powerpoint/2010/main" val="29579682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7F2C77-5DB8-B955-83A1-74C1DD029C3C}"/>
              </a:ext>
            </a:extLst>
          </p:cNvPr>
          <p:cNvSpPr>
            <a:spLocks noGrp="1"/>
          </p:cNvSpPr>
          <p:nvPr>
            <p:ph type="title"/>
          </p:nvPr>
        </p:nvSpPr>
        <p:spPr>
          <a:xfrm>
            <a:off x="359229" y="365125"/>
            <a:ext cx="10994571" cy="1325563"/>
          </a:xfrm>
        </p:spPr>
        <p:txBody>
          <a:bodyPr>
            <a:normAutofit/>
          </a:bodyPr>
          <a:lstStyle/>
          <a:p>
            <a:r>
              <a:rPr lang="en-US" b="1" dirty="0">
                <a:solidFill>
                  <a:schemeClr val="accent5">
                    <a:lumMod val="50000"/>
                  </a:schemeClr>
                </a:solidFill>
                <a:latin typeface="Europa"/>
              </a:rPr>
              <a:t>S</a:t>
            </a:r>
            <a:r>
              <a:rPr lang="en-US" b="1" i="0" dirty="0">
                <a:solidFill>
                  <a:schemeClr val="accent5">
                    <a:lumMod val="50000"/>
                  </a:schemeClr>
                </a:solidFill>
                <a:effectLst/>
                <a:latin typeface="Europa"/>
              </a:rPr>
              <a:t>trategic models and tools to develop strategic options for </a:t>
            </a:r>
            <a:r>
              <a:rPr lang="en-US" b="1" dirty="0">
                <a:solidFill>
                  <a:schemeClr val="accent5">
                    <a:lumMod val="50000"/>
                  </a:schemeClr>
                </a:solidFill>
                <a:latin typeface="Europa"/>
              </a:rPr>
              <a:t>Starbucks</a:t>
            </a:r>
            <a:endParaRPr lang="en-TT" b="1" dirty="0">
              <a:solidFill>
                <a:schemeClr val="accent5">
                  <a:lumMod val="50000"/>
                </a:schemeClr>
              </a:solidFill>
            </a:endParaRPr>
          </a:p>
        </p:txBody>
      </p:sp>
      <p:sp>
        <p:nvSpPr>
          <p:cNvPr id="3" name="Content Placeholder 2">
            <a:extLst>
              <a:ext uri="{FF2B5EF4-FFF2-40B4-BE49-F238E27FC236}">
                <a16:creationId xmlns:a16="http://schemas.microsoft.com/office/drawing/2014/main" id="{1F883906-29FC-3276-903C-37C5B6BB6FBE}"/>
              </a:ext>
            </a:extLst>
          </p:cNvPr>
          <p:cNvSpPr>
            <a:spLocks noGrp="1"/>
          </p:cNvSpPr>
          <p:nvPr>
            <p:ph idx="1"/>
          </p:nvPr>
        </p:nvSpPr>
        <p:spPr/>
        <p:txBody>
          <a:bodyPr>
            <a:normAutofit fontScale="70000" lnSpcReduction="20000"/>
          </a:bodyPr>
          <a:lstStyle/>
          <a:p>
            <a:pPr algn="l"/>
            <a:r>
              <a:rPr lang="en-US" b="1" i="0" dirty="0">
                <a:solidFill>
                  <a:srgbClr val="111111"/>
                </a:solidFill>
                <a:effectLst/>
                <a:latin typeface="-apple-system"/>
              </a:rPr>
              <a:t>Porter’s Five Forces</a:t>
            </a:r>
          </a:p>
          <a:p>
            <a:pPr algn="l"/>
            <a:r>
              <a:rPr lang="en-US" b="0" i="0" dirty="0">
                <a:solidFill>
                  <a:srgbClr val="111111"/>
                </a:solidFill>
                <a:effectLst/>
                <a:latin typeface="-apple-system"/>
              </a:rPr>
              <a:t>This model helps analyze the competitive environment by examining five key forces: competitive rivalry, threat of new entrants, threat of substitutes, bargaining power of suppliers, and bargaining power of buyers.</a:t>
            </a:r>
          </a:p>
          <a:p>
            <a:pPr algn="l">
              <a:buFont typeface="Arial" panose="020B0604020202020204" pitchFamily="34" charset="0"/>
              <a:buChar char="•"/>
            </a:pPr>
            <a:r>
              <a:rPr lang="en-US" b="1" i="0" dirty="0">
                <a:solidFill>
                  <a:srgbClr val="111111"/>
                </a:solidFill>
                <a:effectLst/>
                <a:latin typeface="-apple-system"/>
              </a:rPr>
              <a:t>Competitive Rivalry</a:t>
            </a:r>
            <a:r>
              <a:rPr lang="en-US" b="0" i="0" dirty="0">
                <a:solidFill>
                  <a:srgbClr val="111111"/>
                </a:solidFill>
                <a:effectLst/>
                <a:latin typeface="-apple-system"/>
              </a:rPr>
              <a:t>: High, with competitors like Dunkin’ and McDonald’s.</a:t>
            </a:r>
          </a:p>
          <a:p>
            <a:pPr algn="l">
              <a:buFont typeface="Arial" panose="020B0604020202020204" pitchFamily="34" charset="0"/>
              <a:buChar char="•"/>
            </a:pPr>
            <a:r>
              <a:rPr lang="en-US" b="1" i="0" dirty="0">
                <a:solidFill>
                  <a:srgbClr val="111111"/>
                </a:solidFill>
                <a:effectLst/>
                <a:latin typeface="-apple-system"/>
              </a:rPr>
              <a:t>Threat of New Entrants</a:t>
            </a:r>
            <a:r>
              <a:rPr lang="en-US" b="0" i="0" dirty="0">
                <a:solidFill>
                  <a:srgbClr val="111111"/>
                </a:solidFill>
                <a:effectLst/>
                <a:latin typeface="-apple-system"/>
              </a:rPr>
              <a:t>: Moderate, due to high brand loyalty and significant capital requirements.</a:t>
            </a:r>
          </a:p>
          <a:p>
            <a:pPr algn="l">
              <a:buFont typeface="Arial" panose="020B0604020202020204" pitchFamily="34" charset="0"/>
              <a:buChar char="•"/>
            </a:pPr>
            <a:r>
              <a:rPr lang="en-US" b="1" i="0" dirty="0">
                <a:solidFill>
                  <a:srgbClr val="111111"/>
                </a:solidFill>
                <a:effectLst/>
                <a:latin typeface="-apple-system"/>
              </a:rPr>
              <a:t>Threat of Substitutes</a:t>
            </a:r>
            <a:r>
              <a:rPr lang="en-US" b="0" i="0" dirty="0">
                <a:solidFill>
                  <a:srgbClr val="111111"/>
                </a:solidFill>
                <a:effectLst/>
                <a:latin typeface="-apple-system"/>
              </a:rPr>
              <a:t>: High, with alternatives like tea, energy drinks, and homemade coffee.</a:t>
            </a:r>
          </a:p>
          <a:p>
            <a:pPr algn="l">
              <a:buFont typeface="Arial" panose="020B0604020202020204" pitchFamily="34" charset="0"/>
              <a:buChar char="•"/>
            </a:pPr>
            <a:r>
              <a:rPr lang="en-US" b="1" i="0" dirty="0">
                <a:solidFill>
                  <a:srgbClr val="111111"/>
                </a:solidFill>
                <a:effectLst/>
                <a:latin typeface="-apple-system"/>
              </a:rPr>
              <a:t>Bargaining Power of Suppliers</a:t>
            </a:r>
            <a:r>
              <a:rPr lang="en-US" b="0" i="0" dirty="0">
                <a:solidFill>
                  <a:srgbClr val="111111"/>
                </a:solidFill>
                <a:effectLst/>
                <a:latin typeface="-apple-system"/>
              </a:rPr>
              <a:t>: Moderate, as Starbucks sources high-quality coffee beans, but has some leverage due to its size.</a:t>
            </a:r>
          </a:p>
          <a:p>
            <a:pPr algn="l">
              <a:buFont typeface="Arial" panose="020B0604020202020204" pitchFamily="34" charset="0"/>
              <a:buChar char="•"/>
            </a:pPr>
            <a:r>
              <a:rPr lang="en-US" b="1" i="0" dirty="0">
                <a:solidFill>
                  <a:srgbClr val="111111"/>
                </a:solidFill>
                <a:effectLst/>
                <a:latin typeface="-apple-system"/>
              </a:rPr>
              <a:t>Bargaining Power of Buyers</a:t>
            </a:r>
            <a:r>
              <a:rPr lang="en-US" b="0" i="0" dirty="0">
                <a:solidFill>
                  <a:srgbClr val="111111"/>
                </a:solidFill>
                <a:effectLst/>
                <a:latin typeface="-apple-system"/>
              </a:rPr>
              <a:t>: High, as consumers have many choices.</a:t>
            </a:r>
          </a:p>
          <a:p>
            <a:pPr algn="l"/>
            <a:r>
              <a:rPr lang="en-US" b="1" i="0" dirty="0">
                <a:solidFill>
                  <a:srgbClr val="111111"/>
                </a:solidFill>
                <a:effectLst/>
                <a:latin typeface="-apple-system"/>
              </a:rPr>
              <a:t>Strategic Options</a:t>
            </a:r>
            <a:r>
              <a:rPr lang="en-US" b="0" i="0" dirty="0">
                <a:solidFill>
                  <a:srgbClr val="111111"/>
                </a:solidFill>
                <a:effectLst/>
                <a:latin typeface="-apple-system"/>
              </a:rPr>
              <a:t>:</a:t>
            </a:r>
          </a:p>
          <a:p>
            <a:pPr algn="l">
              <a:buFont typeface="Arial" panose="020B0604020202020204" pitchFamily="34" charset="0"/>
              <a:buChar char="•"/>
            </a:pPr>
            <a:r>
              <a:rPr lang="en-US" b="1" i="0" dirty="0">
                <a:solidFill>
                  <a:srgbClr val="111111"/>
                </a:solidFill>
                <a:effectLst/>
                <a:latin typeface="-apple-system"/>
              </a:rPr>
              <a:t>Strengthen Brand Loyalty</a:t>
            </a:r>
            <a:r>
              <a:rPr lang="en-US" b="0" i="0" dirty="0">
                <a:solidFill>
                  <a:srgbClr val="111111"/>
                </a:solidFill>
                <a:effectLst/>
                <a:latin typeface="-apple-system"/>
              </a:rPr>
              <a:t>: Enhance the Starbucks Rewards program to retain customers.</a:t>
            </a:r>
          </a:p>
          <a:p>
            <a:pPr algn="l">
              <a:buFont typeface="Arial" panose="020B0604020202020204" pitchFamily="34" charset="0"/>
              <a:buChar char="•"/>
            </a:pPr>
            <a:r>
              <a:rPr lang="en-US" b="1" i="0" dirty="0">
                <a:solidFill>
                  <a:srgbClr val="111111"/>
                </a:solidFill>
                <a:effectLst/>
                <a:latin typeface="-apple-system"/>
              </a:rPr>
              <a:t>Differentiate Offerings</a:t>
            </a:r>
            <a:r>
              <a:rPr lang="en-US" b="0" i="0" dirty="0">
                <a:solidFill>
                  <a:srgbClr val="111111"/>
                </a:solidFill>
                <a:effectLst/>
                <a:latin typeface="-apple-system"/>
              </a:rPr>
              <a:t>: Focus on unique, high-quality products that are difficult to replicate.</a:t>
            </a:r>
          </a:p>
          <a:p>
            <a:pPr algn="l">
              <a:buFont typeface="Arial" panose="020B0604020202020204" pitchFamily="34" charset="0"/>
              <a:buChar char="•"/>
            </a:pPr>
            <a:r>
              <a:rPr lang="en-US" b="1" i="0" dirty="0">
                <a:solidFill>
                  <a:srgbClr val="111111"/>
                </a:solidFill>
                <a:effectLst/>
                <a:latin typeface="-apple-system"/>
              </a:rPr>
              <a:t>Vertical Integration</a:t>
            </a:r>
            <a:r>
              <a:rPr lang="en-US" b="0" i="0" dirty="0">
                <a:solidFill>
                  <a:srgbClr val="111111"/>
                </a:solidFill>
                <a:effectLst/>
                <a:latin typeface="-apple-system"/>
              </a:rPr>
              <a:t>: Consider acquiring suppliers to control quality and reduce costs.</a:t>
            </a:r>
          </a:p>
          <a:p>
            <a:endParaRPr lang="en-TT" dirty="0"/>
          </a:p>
        </p:txBody>
      </p:sp>
    </p:spTree>
    <p:extLst>
      <p:ext uri="{BB962C8B-B14F-4D97-AF65-F5344CB8AC3E}">
        <p14:creationId xmlns:p14="http://schemas.microsoft.com/office/powerpoint/2010/main" val="28567450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5FD73F-5AA2-E7F7-5DE9-7AE349FBD1E2}"/>
              </a:ext>
            </a:extLst>
          </p:cNvPr>
          <p:cNvSpPr>
            <a:spLocks noGrp="1"/>
          </p:cNvSpPr>
          <p:nvPr>
            <p:ph type="title"/>
          </p:nvPr>
        </p:nvSpPr>
        <p:spPr/>
        <p:txBody>
          <a:bodyPr/>
          <a:lstStyle/>
          <a:p>
            <a:r>
              <a:rPr lang="en-US" b="1" i="0" dirty="0">
                <a:solidFill>
                  <a:srgbClr val="111111"/>
                </a:solidFill>
                <a:effectLst/>
                <a:latin typeface="-apple-system"/>
              </a:rPr>
              <a:t>PESTLE Analysis</a:t>
            </a:r>
            <a:br>
              <a:rPr lang="en-US" b="1" i="0" dirty="0">
                <a:solidFill>
                  <a:srgbClr val="111111"/>
                </a:solidFill>
                <a:effectLst/>
                <a:latin typeface="-apple-system"/>
              </a:rPr>
            </a:br>
            <a:endParaRPr lang="en-TT" dirty="0"/>
          </a:p>
        </p:txBody>
      </p:sp>
      <p:sp>
        <p:nvSpPr>
          <p:cNvPr id="3" name="Content Placeholder 2">
            <a:extLst>
              <a:ext uri="{FF2B5EF4-FFF2-40B4-BE49-F238E27FC236}">
                <a16:creationId xmlns:a16="http://schemas.microsoft.com/office/drawing/2014/main" id="{118BBBAF-3F7C-C81B-C4BC-6FF3334A7344}"/>
              </a:ext>
            </a:extLst>
          </p:cNvPr>
          <p:cNvSpPr>
            <a:spLocks noGrp="1"/>
          </p:cNvSpPr>
          <p:nvPr>
            <p:ph idx="1"/>
          </p:nvPr>
        </p:nvSpPr>
        <p:spPr/>
        <p:txBody>
          <a:bodyPr>
            <a:normAutofit fontScale="70000" lnSpcReduction="20000"/>
          </a:bodyPr>
          <a:lstStyle/>
          <a:p>
            <a:pPr algn="l"/>
            <a:r>
              <a:rPr lang="en-US" b="0" i="0" dirty="0">
                <a:solidFill>
                  <a:srgbClr val="111111"/>
                </a:solidFill>
                <a:effectLst/>
                <a:latin typeface="-apple-system"/>
              </a:rPr>
              <a:t>PESTLE analysis examines the macro-environmental factors: Political, Economic, Social, Technological, Legal, and Environmental.</a:t>
            </a:r>
          </a:p>
          <a:p>
            <a:pPr algn="l">
              <a:buFont typeface="Arial" panose="020B0604020202020204" pitchFamily="34" charset="0"/>
              <a:buChar char="•"/>
            </a:pPr>
            <a:r>
              <a:rPr lang="en-US" b="1" i="0" dirty="0">
                <a:solidFill>
                  <a:srgbClr val="111111"/>
                </a:solidFill>
                <a:effectLst/>
                <a:latin typeface="-apple-system"/>
              </a:rPr>
              <a:t>Political</a:t>
            </a:r>
            <a:r>
              <a:rPr lang="en-US" b="0" i="0" dirty="0">
                <a:solidFill>
                  <a:srgbClr val="111111"/>
                </a:solidFill>
                <a:effectLst/>
                <a:latin typeface="-apple-system"/>
              </a:rPr>
              <a:t>: Trade policies, tax regulations, and political stability in operating regions.</a:t>
            </a:r>
          </a:p>
          <a:p>
            <a:pPr algn="l">
              <a:buFont typeface="Arial" panose="020B0604020202020204" pitchFamily="34" charset="0"/>
              <a:buChar char="•"/>
            </a:pPr>
            <a:r>
              <a:rPr lang="en-US" b="1" i="0" dirty="0">
                <a:solidFill>
                  <a:srgbClr val="111111"/>
                </a:solidFill>
                <a:effectLst/>
                <a:latin typeface="-apple-system"/>
              </a:rPr>
              <a:t>Economic</a:t>
            </a:r>
            <a:r>
              <a:rPr lang="en-US" b="0" i="0" dirty="0">
                <a:solidFill>
                  <a:srgbClr val="111111"/>
                </a:solidFill>
                <a:effectLst/>
                <a:latin typeface="-apple-system"/>
              </a:rPr>
              <a:t>: Economic downturns, currency fluctuations, and consumer spending power.</a:t>
            </a:r>
          </a:p>
          <a:p>
            <a:pPr algn="l">
              <a:buFont typeface="Arial" panose="020B0604020202020204" pitchFamily="34" charset="0"/>
              <a:buChar char="•"/>
            </a:pPr>
            <a:r>
              <a:rPr lang="en-US" b="1" i="0" dirty="0">
                <a:solidFill>
                  <a:srgbClr val="111111"/>
                </a:solidFill>
                <a:effectLst/>
                <a:latin typeface="-apple-system"/>
              </a:rPr>
              <a:t>Social</a:t>
            </a:r>
            <a:r>
              <a:rPr lang="en-US" b="0" i="0" dirty="0">
                <a:solidFill>
                  <a:srgbClr val="111111"/>
                </a:solidFill>
                <a:effectLst/>
                <a:latin typeface="-apple-system"/>
              </a:rPr>
              <a:t>: Changing consumer preferences, health trends, and demographic shifts.</a:t>
            </a:r>
          </a:p>
          <a:p>
            <a:pPr algn="l">
              <a:buFont typeface="Arial" panose="020B0604020202020204" pitchFamily="34" charset="0"/>
              <a:buChar char="•"/>
            </a:pPr>
            <a:r>
              <a:rPr lang="en-US" b="1" i="0" dirty="0">
                <a:solidFill>
                  <a:srgbClr val="111111"/>
                </a:solidFill>
                <a:effectLst/>
                <a:latin typeface="-apple-system"/>
              </a:rPr>
              <a:t>Technological</a:t>
            </a:r>
            <a:r>
              <a:rPr lang="en-US" b="0" i="0" dirty="0">
                <a:solidFill>
                  <a:srgbClr val="111111"/>
                </a:solidFill>
                <a:effectLst/>
                <a:latin typeface="-apple-system"/>
              </a:rPr>
              <a:t>: Advancements in digital ordering, mobile payments, and supply chain management.</a:t>
            </a:r>
          </a:p>
          <a:p>
            <a:pPr algn="l">
              <a:buFont typeface="Arial" panose="020B0604020202020204" pitchFamily="34" charset="0"/>
              <a:buChar char="•"/>
            </a:pPr>
            <a:r>
              <a:rPr lang="en-US" b="1" i="0" dirty="0">
                <a:solidFill>
                  <a:srgbClr val="111111"/>
                </a:solidFill>
                <a:effectLst/>
                <a:latin typeface="-apple-system"/>
              </a:rPr>
              <a:t>Legal</a:t>
            </a:r>
            <a:r>
              <a:rPr lang="en-US" b="0" i="0" dirty="0">
                <a:solidFill>
                  <a:srgbClr val="111111"/>
                </a:solidFill>
                <a:effectLst/>
                <a:latin typeface="-apple-system"/>
              </a:rPr>
              <a:t>: Compliance with food safety regulations, labor laws, and intellectual property rights.</a:t>
            </a:r>
          </a:p>
          <a:p>
            <a:pPr algn="l">
              <a:buFont typeface="Arial" panose="020B0604020202020204" pitchFamily="34" charset="0"/>
              <a:buChar char="•"/>
            </a:pPr>
            <a:r>
              <a:rPr lang="en-US" b="1" i="0" dirty="0">
                <a:solidFill>
                  <a:srgbClr val="111111"/>
                </a:solidFill>
                <a:effectLst/>
                <a:latin typeface="-apple-system"/>
              </a:rPr>
              <a:t>Environmental</a:t>
            </a:r>
            <a:r>
              <a:rPr lang="en-US" b="0" i="0" dirty="0">
                <a:solidFill>
                  <a:srgbClr val="111111"/>
                </a:solidFill>
                <a:effectLst/>
                <a:latin typeface="-apple-system"/>
              </a:rPr>
              <a:t>: Sustainability practices, climate change impacts, and eco-friendly packaging.</a:t>
            </a:r>
          </a:p>
          <a:p>
            <a:pPr algn="l"/>
            <a:r>
              <a:rPr lang="en-US" b="1" i="0" dirty="0">
                <a:solidFill>
                  <a:srgbClr val="111111"/>
                </a:solidFill>
                <a:effectLst/>
                <a:latin typeface="-apple-system"/>
              </a:rPr>
              <a:t>Strategic Options</a:t>
            </a:r>
            <a:r>
              <a:rPr lang="en-US" b="0" i="0" dirty="0">
                <a:solidFill>
                  <a:srgbClr val="111111"/>
                </a:solidFill>
                <a:effectLst/>
                <a:latin typeface="-apple-system"/>
              </a:rPr>
              <a:t>:</a:t>
            </a:r>
          </a:p>
          <a:p>
            <a:pPr algn="l">
              <a:buFont typeface="Arial" panose="020B0604020202020204" pitchFamily="34" charset="0"/>
              <a:buChar char="•"/>
            </a:pPr>
            <a:r>
              <a:rPr lang="en-US" b="1" i="0" dirty="0">
                <a:solidFill>
                  <a:srgbClr val="111111"/>
                </a:solidFill>
                <a:effectLst/>
                <a:latin typeface="-apple-system"/>
              </a:rPr>
              <a:t>Sustainability Initiatives</a:t>
            </a:r>
            <a:r>
              <a:rPr lang="en-US" b="0" i="0" dirty="0">
                <a:solidFill>
                  <a:srgbClr val="111111"/>
                </a:solidFill>
                <a:effectLst/>
                <a:latin typeface="-apple-system"/>
              </a:rPr>
              <a:t>: Invest in eco-friendly packaging and sustainable sourcing practices.</a:t>
            </a:r>
          </a:p>
          <a:p>
            <a:pPr algn="l">
              <a:buFont typeface="Arial" panose="020B0604020202020204" pitchFamily="34" charset="0"/>
              <a:buChar char="•"/>
            </a:pPr>
            <a:r>
              <a:rPr lang="en-US" b="1" i="0" dirty="0">
                <a:solidFill>
                  <a:srgbClr val="111111"/>
                </a:solidFill>
                <a:effectLst/>
                <a:latin typeface="-apple-system"/>
              </a:rPr>
              <a:t>Technological Advancements</a:t>
            </a:r>
            <a:r>
              <a:rPr lang="en-US" b="0" i="0" dirty="0">
                <a:solidFill>
                  <a:srgbClr val="111111"/>
                </a:solidFill>
                <a:effectLst/>
                <a:latin typeface="-apple-system"/>
              </a:rPr>
              <a:t>: Enhance mobile app features and integrate AI for personalized customer experiences.</a:t>
            </a:r>
          </a:p>
          <a:p>
            <a:pPr algn="l">
              <a:buFont typeface="Arial" panose="020B0604020202020204" pitchFamily="34" charset="0"/>
              <a:buChar char="•"/>
            </a:pPr>
            <a:r>
              <a:rPr lang="en-US" b="1" i="0" dirty="0">
                <a:solidFill>
                  <a:srgbClr val="111111"/>
                </a:solidFill>
                <a:effectLst/>
                <a:latin typeface="-apple-system"/>
              </a:rPr>
              <a:t>Adapt to Social Trends</a:t>
            </a:r>
            <a:r>
              <a:rPr lang="en-US" b="0" i="0" dirty="0">
                <a:solidFill>
                  <a:srgbClr val="111111"/>
                </a:solidFill>
                <a:effectLst/>
                <a:latin typeface="-apple-system"/>
              </a:rPr>
              <a:t>: Introduce products that align with health and wellness trends.</a:t>
            </a:r>
          </a:p>
          <a:p>
            <a:endParaRPr lang="en-TT" dirty="0"/>
          </a:p>
        </p:txBody>
      </p:sp>
    </p:spTree>
    <p:extLst>
      <p:ext uri="{BB962C8B-B14F-4D97-AF65-F5344CB8AC3E}">
        <p14:creationId xmlns:p14="http://schemas.microsoft.com/office/powerpoint/2010/main" val="29601282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BFAAFA-FD80-CDCD-13F3-4AE9AD148A4F}"/>
              </a:ext>
            </a:extLst>
          </p:cNvPr>
          <p:cNvSpPr>
            <a:spLocks noGrp="1"/>
          </p:cNvSpPr>
          <p:nvPr>
            <p:ph type="title"/>
          </p:nvPr>
        </p:nvSpPr>
        <p:spPr/>
        <p:txBody>
          <a:bodyPr/>
          <a:lstStyle/>
          <a:p>
            <a:r>
              <a:rPr lang="en-US" b="1" i="0" dirty="0">
                <a:solidFill>
                  <a:srgbClr val="111111"/>
                </a:solidFill>
                <a:effectLst/>
                <a:latin typeface="-apple-system"/>
              </a:rPr>
              <a:t>Ansoff Matrix</a:t>
            </a:r>
            <a:br>
              <a:rPr lang="en-US" b="1" i="0" dirty="0">
                <a:solidFill>
                  <a:srgbClr val="111111"/>
                </a:solidFill>
                <a:effectLst/>
                <a:latin typeface="-apple-system"/>
              </a:rPr>
            </a:br>
            <a:endParaRPr lang="en-TT" dirty="0"/>
          </a:p>
        </p:txBody>
      </p:sp>
      <p:sp>
        <p:nvSpPr>
          <p:cNvPr id="3" name="Content Placeholder 2">
            <a:extLst>
              <a:ext uri="{FF2B5EF4-FFF2-40B4-BE49-F238E27FC236}">
                <a16:creationId xmlns:a16="http://schemas.microsoft.com/office/drawing/2014/main" id="{1056807B-7296-1EB3-E742-C3514A578465}"/>
              </a:ext>
            </a:extLst>
          </p:cNvPr>
          <p:cNvSpPr>
            <a:spLocks noGrp="1"/>
          </p:cNvSpPr>
          <p:nvPr>
            <p:ph idx="1"/>
          </p:nvPr>
        </p:nvSpPr>
        <p:spPr/>
        <p:txBody>
          <a:bodyPr>
            <a:normAutofit fontScale="77500" lnSpcReduction="20000"/>
          </a:bodyPr>
          <a:lstStyle/>
          <a:p>
            <a:pPr algn="l"/>
            <a:r>
              <a:rPr lang="en-US" b="0" i="0" dirty="0">
                <a:solidFill>
                  <a:srgbClr val="111111"/>
                </a:solidFill>
                <a:effectLst/>
                <a:latin typeface="-apple-system"/>
              </a:rPr>
              <a:t>The Ansoff Matrix helps identify growth strategies by focusing on existing and new products and markets.</a:t>
            </a:r>
          </a:p>
          <a:p>
            <a:pPr algn="l">
              <a:buFont typeface="Arial" panose="020B0604020202020204" pitchFamily="34" charset="0"/>
              <a:buChar char="•"/>
            </a:pPr>
            <a:r>
              <a:rPr lang="en-US" b="1" i="0" dirty="0">
                <a:solidFill>
                  <a:srgbClr val="111111"/>
                </a:solidFill>
                <a:effectLst/>
                <a:latin typeface="-apple-system"/>
              </a:rPr>
              <a:t>Market Penetration</a:t>
            </a:r>
            <a:r>
              <a:rPr lang="en-US" b="0" i="0" dirty="0">
                <a:solidFill>
                  <a:srgbClr val="111111"/>
                </a:solidFill>
                <a:effectLst/>
                <a:latin typeface="-apple-system"/>
              </a:rPr>
              <a:t>: Increase market share in existing markets with current products.</a:t>
            </a:r>
          </a:p>
          <a:p>
            <a:pPr algn="l">
              <a:buFont typeface="Arial" panose="020B0604020202020204" pitchFamily="34" charset="0"/>
              <a:buChar char="•"/>
            </a:pPr>
            <a:r>
              <a:rPr lang="en-US" b="1" i="0" dirty="0">
                <a:solidFill>
                  <a:srgbClr val="111111"/>
                </a:solidFill>
                <a:effectLst/>
                <a:latin typeface="-apple-system"/>
              </a:rPr>
              <a:t>Market Development</a:t>
            </a:r>
            <a:r>
              <a:rPr lang="en-US" b="0" i="0" dirty="0">
                <a:solidFill>
                  <a:srgbClr val="111111"/>
                </a:solidFill>
                <a:effectLst/>
                <a:latin typeface="-apple-system"/>
              </a:rPr>
              <a:t>: Enter new markets with existing products.</a:t>
            </a:r>
          </a:p>
          <a:p>
            <a:pPr algn="l">
              <a:buFont typeface="Arial" panose="020B0604020202020204" pitchFamily="34" charset="0"/>
              <a:buChar char="•"/>
            </a:pPr>
            <a:r>
              <a:rPr lang="en-US" b="1" i="0" dirty="0">
                <a:solidFill>
                  <a:srgbClr val="111111"/>
                </a:solidFill>
                <a:effectLst/>
                <a:latin typeface="-apple-system"/>
              </a:rPr>
              <a:t>Product Development</a:t>
            </a:r>
            <a:r>
              <a:rPr lang="en-US" b="0" i="0" dirty="0">
                <a:solidFill>
                  <a:srgbClr val="111111"/>
                </a:solidFill>
                <a:effectLst/>
                <a:latin typeface="-apple-system"/>
              </a:rPr>
              <a:t>: Introduce new products to existing markets.</a:t>
            </a:r>
          </a:p>
          <a:p>
            <a:pPr algn="l">
              <a:buFont typeface="Arial" panose="020B0604020202020204" pitchFamily="34" charset="0"/>
              <a:buChar char="•"/>
            </a:pPr>
            <a:r>
              <a:rPr lang="en-US" b="1" i="0" dirty="0">
                <a:solidFill>
                  <a:srgbClr val="111111"/>
                </a:solidFill>
                <a:effectLst/>
                <a:latin typeface="-apple-system"/>
              </a:rPr>
              <a:t>Diversification</a:t>
            </a:r>
            <a:r>
              <a:rPr lang="en-US" b="0" i="0" dirty="0">
                <a:solidFill>
                  <a:srgbClr val="111111"/>
                </a:solidFill>
                <a:effectLst/>
                <a:latin typeface="-apple-system"/>
              </a:rPr>
              <a:t>: Enter new markets with new products.</a:t>
            </a:r>
          </a:p>
          <a:p>
            <a:pPr algn="l"/>
            <a:r>
              <a:rPr lang="en-US" b="1" i="0" dirty="0">
                <a:solidFill>
                  <a:srgbClr val="111111"/>
                </a:solidFill>
                <a:effectLst/>
                <a:latin typeface="-apple-system"/>
              </a:rPr>
              <a:t>Strategic Options</a:t>
            </a:r>
            <a:r>
              <a:rPr lang="en-US" b="0" i="0" dirty="0">
                <a:solidFill>
                  <a:srgbClr val="111111"/>
                </a:solidFill>
                <a:effectLst/>
                <a:latin typeface="-apple-system"/>
              </a:rPr>
              <a:t>:</a:t>
            </a:r>
          </a:p>
          <a:p>
            <a:pPr algn="l">
              <a:buFont typeface="Arial" panose="020B0604020202020204" pitchFamily="34" charset="0"/>
              <a:buChar char="•"/>
            </a:pPr>
            <a:r>
              <a:rPr lang="en-US" b="1" i="0" dirty="0">
                <a:solidFill>
                  <a:srgbClr val="111111"/>
                </a:solidFill>
                <a:effectLst/>
                <a:latin typeface="-apple-system"/>
              </a:rPr>
              <a:t>Market Penetration</a:t>
            </a:r>
            <a:r>
              <a:rPr lang="en-US" b="0" i="0" dirty="0">
                <a:solidFill>
                  <a:srgbClr val="111111"/>
                </a:solidFill>
                <a:effectLst/>
                <a:latin typeface="-apple-system"/>
              </a:rPr>
              <a:t>: Launch targeted marketing campaigns to boost sales in existing markets.</a:t>
            </a:r>
          </a:p>
          <a:p>
            <a:pPr algn="l">
              <a:buFont typeface="Arial" panose="020B0604020202020204" pitchFamily="34" charset="0"/>
              <a:buChar char="•"/>
            </a:pPr>
            <a:r>
              <a:rPr lang="en-US" b="1" i="0" dirty="0">
                <a:solidFill>
                  <a:srgbClr val="111111"/>
                </a:solidFill>
                <a:effectLst/>
                <a:latin typeface="-apple-system"/>
              </a:rPr>
              <a:t>Market Development</a:t>
            </a:r>
            <a:r>
              <a:rPr lang="en-US" b="0" i="0" dirty="0">
                <a:solidFill>
                  <a:srgbClr val="111111"/>
                </a:solidFill>
                <a:effectLst/>
                <a:latin typeface="-apple-system"/>
              </a:rPr>
              <a:t>: Expand into untapped international markets.</a:t>
            </a:r>
          </a:p>
          <a:p>
            <a:pPr algn="l">
              <a:buFont typeface="Arial" panose="020B0604020202020204" pitchFamily="34" charset="0"/>
              <a:buChar char="•"/>
            </a:pPr>
            <a:r>
              <a:rPr lang="en-US" b="1" i="0" dirty="0">
                <a:solidFill>
                  <a:srgbClr val="111111"/>
                </a:solidFill>
                <a:effectLst/>
                <a:latin typeface="-apple-system"/>
              </a:rPr>
              <a:t>Product Development</a:t>
            </a:r>
            <a:r>
              <a:rPr lang="en-US" b="0" i="0" dirty="0">
                <a:solidFill>
                  <a:srgbClr val="111111"/>
                </a:solidFill>
                <a:effectLst/>
                <a:latin typeface="-apple-system"/>
              </a:rPr>
              <a:t>: Develop new beverage lines, such as plant-based options.</a:t>
            </a:r>
          </a:p>
          <a:p>
            <a:pPr algn="l">
              <a:buFont typeface="Arial" panose="020B0604020202020204" pitchFamily="34" charset="0"/>
              <a:buChar char="•"/>
            </a:pPr>
            <a:r>
              <a:rPr lang="en-US" b="1" i="0" dirty="0">
                <a:solidFill>
                  <a:srgbClr val="111111"/>
                </a:solidFill>
                <a:effectLst/>
                <a:latin typeface="-apple-system"/>
              </a:rPr>
              <a:t>Diversification</a:t>
            </a:r>
            <a:r>
              <a:rPr lang="en-US" b="0" i="0" dirty="0">
                <a:solidFill>
                  <a:srgbClr val="111111"/>
                </a:solidFill>
                <a:effectLst/>
                <a:latin typeface="-apple-system"/>
              </a:rPr>
              <a:t>: Explore new business areas, such as ready-to-drink beverages in retail stores.</a:t>
            </a:r>
          </a:p>
          <a:p>
            <a:endParaRPr lang="en-TT" dirty="0"/>
          </a:p>
        </p:txBody>
      </p:sp>
    </p:spTree>
    <p:extLst>
      <p:ext uri="{BB962C8B-B14F-4D97-AF65-F5344CB8AC3E}">
        <p14:creationId xmlns:p14="http://schemas.microsoft.com/office/powerpoint/2010/main" val="13185541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C24933-B33A-8A51-552C-AF6898E22B23}"/>
              </a:ext>
            </a:extLst>
          </p:cNvPr>
          <p:cNvSpPr>
            <a:spLocks noGrp="1"/>
          </p:cNvSpPr>
          <p:nvPr>
            <p:ph type="title"/>
          </p:nvPr>
        </p:nvSpPr>
        <p:spPr/>
        <p:txBody>
          <a:bodyPr/>
          <a:lstStyle/>
          <a:p>
            <a:r>
              <a:rPr lang="en-US" b="1" i="0" dirty="0">
                <a:solidFill>
                  <a:schemeClr val="accent5">
                    <a:lumMod val="50000"/>
                  </a:schemeClr>
                </a:solidFill>
                <a:effectLst/>
                <a:latin typeface="Europa"/>
              </a:rPr>
              <a:t>Strategic options for Starbucks</a:t>
            </a:r>
            <a:endParaRPr lang="en-TT" b="1" dirty="0">
              <a:solidFill>
                <a:schemeClr val="accent5">
                  <a:lumMod val="50000"/>
                </a:schemeClr>
              </a:solidFill>
            </a:endParaRPr>
          </a:p>
        </p:txBody>
      </p:sp>
      <p:sp>
        <p:nvSpPr>
          <p:cNvPr id="3" name="Content Placeholder 2">
            <a:extLst>
              <a:ext uri="{FF2B5EF4-FFF2-40B4-BE49-F238E27FC236}">
                <a16:creationId xmlns:a16="http://schemas.microsoft.com/office/drawing/2014/main" id="{9B122E64-D950-B112-E05F-28593F9E9FC6}"/>
              </a:ext>
            </a:extLst>
          </p:cNvPr>
          <p:cNvSpPr>
            <a:spLocks noGrp="1"/>
          </p:cNvSpPr>
          <p:nvPr>
            <p:ph idx="1"/>
          </p:nvPr>
        </p:nvSpPr>
        <p:spPr/>
        <p:txBody>
          <a:bodyPr>
            <a:normAutofit lnSpcReduction="10000"/>
          </a:bodyPr>
          <a:lstStyle/>
          <a:p>
            <a:pPr>
              <a:buFont typeface="+mj-lt"/>
              <a:buAutoNum type="arabicPeriod"/>
            </a:pPr>
            <a:r>
              <a:rPr lang="en-US" b="1" dirty="0"/>
              <a:t>Expand into Emerging Markets</a:t>
            </a:r>
            <a:endParaRPr lang="en-US" dirty="0"/>
          </a:p>
          <a:p>
            <a:pPr>
              <a:buFont typeface="Arial" panose="020B0604020202020204" pitchFamily="34" charset="0"/>
              <a:buChar char="•"/>
            </a:pPr>
            <a:r>
              <a:rPr lang="en-US" b="1" dirty="0"/>
              <a:t>Benefits</a:t>
            </a:r>
            <a:r>
              <a:rPr lang="en-US" dirty="0"/>
              <a:t>: Expanding into emerging markets can increase Starbucks’ market share, tap into the growth potential of rising middle-class populations, and diversify away from saturated markets like the U.S.</a:t>
            </a:r>
          </a:p>
          <a:p>
            <a:pPr>
              <a:buFont typeface="Arial" panose="020B0604020202020204" pitchFamily="34" charset="0"/>
              <a:buChar char="•"/>
            </a:pPr>
            <a:r>
              <a:rPr lang="en-US" b="1" dirty="0"/>
              <a:t>Risks</a:t>
            </a:r>
            <a:r>
              <a:rPr lang="en-US" dirty="0"/>
              <a:t>: Challenges include adapting to cultural differences, navigating complex regulations, and economic instability in these markets.</a:t>
            </a:r>
          </a:p>
          <a:p>
            <a:pPr>
              <a:buFont typeface="Arial" panose="020B0604020202020204" pitchFamily="34" charset="0"/>
              <a:buChar char="•"/>
            </a:pPr>
            <a:r>
              <a:rPr lang="en-US" b="1" dirty="0"/>
              <a:t>Feasibility</a:t>
            </a:r>
            <a:r>
              <a:rPr lang="en-US" dirty="0"/>
              <a:t>: High. Starbucks has the resources and experience for international expansion, though success will depend on thorough market research and strategic partnerships.</a:t>
            </a:r>
          </a:p>
          <a:p>
            <a:endParaRPr lang="en-TT" dirty="0"/>
          </a:p>
        </p:txBody>
      </p:sp>
    </p:spTree>
    <p:extLst>
      <p:ext uri="{BB962C8B-B14F-4D97-AF65-F5344CB8AC3E}">
        <p14:creationId xmlns:p14="http://schemas.microsoft.com/office/powerpoint/2010/main" val="40863619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D12A43D-E801-EE90-8926-990C74196337}"/>
              </a:ext>
            </a:extLst>
          </p:cNvPr>
          <p:cNvSpPr>
            <a:spLocks noGrp="1"/>
          </p:cNvSpPr>
          <p:nvPr>
            <p:ph idx="1"/>
          </p:nvPr>
        </p:nvSpPr>
        <p:spPr>
          <a:xfrm>
            <a:off x="838200" y="1094014"/>
            <a:ext cx="10515600" cy="5082949"/>
          </a:xfrm>
        </p:spPr>
        <p:txBody>
          <a:bodyPr/>
          <a:lstStyle/>
          <a:p>
            <a:pPr>
              <a:buFont typeface="+mj-lt"/>
              <a:buAutoNum type="arabicPeriod" startAt="2"/>
            </a:pPr>
            <a:r>
              <a:rPr lang="en-US" b="1" dirty="0"/>
              <a:t>Diversify Product Lines</a:t>
            </a:r>
            <a:endParaRPr lang="en-US" dirty="0"/>
          </a:p>
          <a:p>
            <a:pPr>
              <a:buFont typeface="Arial" panose="020B0604020202020204" pitchFamily="34" charset="0"/>
              <a:buChar char="•"/>
            </a:pPr>
            <a:r>
              <a:rPr lang="en-US" b="1" dirty="0"/>
              <a:t>Benefits</a:t>
            </a:r>
            <a:r>
              <a:rPr lang="en-US" dirty="0"/>
              <a:t>: Introducing new products, especially health-conscious options, can attract diverse customer segments, boost sales, and strengthen the brand.</a:t>
            </a:r>
          </a:p>
          <a:p>
            <a:pPr>
              <a:buFont typeface="Arial" panose="020B0604020202020204" pitchFamily="34" charset="0"/>
              <a:buChar char="•"/>
            </a:pPr>
            <a:r>
              <a:rPr lang="en-US" b="1" dirty="0"/>
              <a:t>Risks</a:t>
            </a:r>
            <a:r>
              <a:rPr lang="en-US" dirty="0"/>
              <a:t>: Potential drawbacks include cannibalizing existing product sales, increased operational complexity, and uncertain market acceptance.</a:t>
            </a:r>
          </a:p>
          <a:p>
            <a:pPr>
              <a:buFont typeface="Arial" panose="020B0604020202020204" pitchFamily="34" charset="0"/>
              <a:buChar char="•"/>
            </a:pPr>
            <a:r>
              <a:rPr lang="en-US" b="1" dirty="0"/>
              <a:t>Feasibility</a:t>
            </a:r>
            <a:r>
              <a:rPr lang="en-US" dirty="0"/>
              <a:t>: Moderate to High. Starbucks is skilled in innovation, but careful market testing is necessary to minimize risks.</a:t>
            </a:r>
          </a:p>
          <a:p>
            <a:endParaRPr lang="en-TT" dirty="0"/>
          </a:p>
        </p:txBody>
      </p:sp>
    </p:spTree>
    <p:extLst>
      <p:ext uri="{BB962C8B-B14F-4D97-AF65-F5344CB8AC3E}">
        <p14:creationId xmlns:p14="http://schemas.microsoft.com/office/powerpoint/2010/main" val="18873482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CDAB7C1-A961-E185-1165-D5F1C2D8AA16}"/>
              </a:ext>
            </a:extLst>
          </p:cNvPr>
          <p:cNvSpPr>
            <a:spLocks noGrp="1"/>
          </p:cNvSpPr>
          <p:nvPr>
            <p:ph idx="1"/>
          </p:nvPr>
        </p:nvSpPr>
        <p:spPr>
          <a:xfrm>
            <a:off x="838200" y="653143"/>
            <a:ext cx="10515600" cy="5523820"/>
          </a:xfrm>
        </p:spPr>
        <p:txBody>
          <a:bodyPr/>
          <a:lstStyle/>
          <a:p>
            <a:pPr>
              <a:buFont typeface="+mj-lt"/>
              <a:buAutoNum type="arabicPeriod" startAt="3"/>
            </a:pPr>
            <a:r>
              <a:rPr lang="en-US" b="1" dirty="0"/>
              <a:t>Enhance Digital Engagement</a:t>
            </a:r>
            <a:endParaRPr lang="en-US" dirty="0"/>
          </a:p>
          <a:p>
            <a:pPr>
              <a:buFont typeface="Arial" panose="020B0604020202020204" pitchFamily="34" charset="0"/>
              <a:buChar char="•"/>
            </a:pPr>
            <a:r>
              <a:rPr lang="en-US" b="1" dirty="0"/>
              <a:t>Benefits</a:t>
            </a:r>
            <a:r>
              <a:rPr lang="en-US" dirty="0"/>
              <a:t>: Improved digital platforms can boost customer loyalty, streamline operations, and provide valuable data insights for personalized marketing.</a:t>
            </a:r>
          </a:p>
          <a:p>
            <a:pPr>
              <a:buFont typeface="Arial" panose="020B0604020202020204" pitchFamily="34" charset="0"/>
              <a:buChar char="•"/>
            </a:pPr>
            <a:r>
              <a:rPr lang="en-US" b="1" dirty="0"/>
              <a:t>Risks</a:t>
            </a:r>
            <a:r>
              <a:rPr lang="en-US" dirty="0"/>
              <a:t>: High technology costs, cybersecurity threats, and varied customer adoption rates are potential risks.</a:t>
            </a:r>
          </a:p>
          <a:p>
            <a:pPr>
              <a:buFont typeface="Arial" panose="020B0604020202020204" pitchFamily="34" charset="0"/>
              <a:buChar char="•"/>
            </a:pPr>
            <a:r>
              <a:rPr lang="en-US" b="1" dirty="0"/>
              <a:t>Feasibility</a:t>
            </a:r>
            <a:r>
              <a:rPr lang="en-US" dirty="0"/>
              <a:t>: High. Starbucks has made significant progress in digital engagement, but ongoing investment in technology and security is critical.</a:t>
            </a:r>
          </a:p>
          <a:p>
            <a:endParaRPr lang="en-TT" dirty="0"/>
          </a:p>
        </p:txBody>
      </p:sp>
    </p:spTree>
    <p:extLst>
      <p:ext uri="{BB962C8B-B14F-4D97-AF65-F5344CB8AC3E}">
        <p14:creationId xmlns:p14="http://schemas.microsoft.com/office/powerpoint/2010/main" val="30911715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5343CB7-81B2-0DC7-3F6C-9B10CAE154AD}"/>
              </a:ext>
            </a:extLst>
          </p:cNvPr>
          <p:cNvSpPr>
            <a:spLocks noGrp="1"/>
          </p:cNvSpPr>
          <p:nvPr>
            <p:ph idx="1"/>
          </p:nvPr>
        </p:nvSpPr>
        <p:spPr>
          <a:xfrm>
            <a:off x="838200" y="538843"/>
            <a:ext cx="10515600" cy="5638120"/>
          </a:xfrm>
        </p:spPr>
        <p:txBody>
          <a:bodyPr/>
          <a:lstStyle/>
          <a:p>
            <a:pPr>
              <a:buFont typeface="+mj-lt"/>
              <a:buAutoNum type="arabicPeriod" startAt="4"/>
            </a:pPr>
            <a:r>
              <a:rPr lang="en-US" b="1" dirty="0"/>
              <a:t>Sustainability Initiatives</a:t>
            </a:r>
            <a:endParaRPr lang="en-US" dirty="0"/>
          </a:p>
          <a:p>
            <a:pPr>
              <a:buFont typeface="Arial" panose="020B0604020202020204" pitchFamily="34" charset="0"/>
              <a:buChar char="•"/>
            </a:pPr>
            <a:r>
              <a:rPr lang="en-US" b="1" dirty="0"/>
              <a:t>Benefits</a:t>
            </a:r>
            <a:r>
              <a:rPr lang="en-US" dirty="0"/>
              <a:t>: Strong sustainability efforts can foster brand loyalty, generate long-term cost savings, and ensure regulatory compliance.</a:t>
            </a:r>
          </a:p>
          <a:p>
            <a:pPr>
              <a:buFont typeface="Arial" panose="020B0604020202020204" pitchFamily="34" charset="0"/>
              <a:buChar char="•"/>
            </a:pPr>
            <a:r>
              <a:rPr lang="en-US" b="1" dirty="0"/>
              <a:t>Risks</a:t>
            </a:r>
            <a:r>
              <a:rPr lang="en-US" dirty="0"/>
              <a:t>: High initial costs, challenges in global implementation, and the need for effective communication of these efforts.</a:t>
            </a:r>
          </a:p>
          <a:p>
            <a:pPr>
              <a:buFont typeface="Arial" panose="020B0604020202020204" pitchFamily="34" charset="0"/>
              <a:buChar char="•"/>
            </a:pPr>
            <a:r>
              <a:rPr lang="en-US" b="1" dirty="0"/>
              <a:t>Feasibility</a:t>
            </a:r>
            <a:r>
              <a:rPr lang="en-US" dirty="0"/>
              <a:t>: Moderate to High. Starbucks has a track record of sustainability, but consistent execution and transparency are key</a:t>
            </a:r>
          </a:p>
          <a:p>
            <a:endParaRPr lang="en-TT" dirty="0"/>
          </a:p>
        </p:txBody>
      </p:sp>
    </p:spTree>
    <p:extLst>
      <p:ext uri="{BB962C8B-B14F-4D97-AF65-F5344CB8AC3E}">
        <p14:creationId xmlns:p14="http://schemas.microsoft.com/office/powerpoint/2010/main" val="31173127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81E61A-4C6C-C275-552E-0B72CEDDF47D}"/>
              </a:ext>
            </a:extLst>
          </p:cNvPr>
          <p:cNvSpPr>
            <a:spLocks noGrp="1"/>
          </p:cNvSpPr>
          <p:nvPr>
            <p:ph type="title"/>
          </p:nvPr>
        </p:nvSpPr>
        <p:spPr>
          <a:xfrm>
            <a:off x="76200" y="-222703"/>
            <a:ext cx="10515600" cy="1325563"/>
          </a:xfrm>
        </p:spPr>
        <p:txBody>
          <a:bodyPr/>
          <a:lstStyle/>
          <a:p>
            <a:r>
              <a:rPr lang="en-TT" dirty="0">
                <a:solidFill>
                  <a:srgbClr val="C00000"/>
                </a:solidFill>
              </a:rPr>
              <a:t>SWOT ANALYSIS </a:t>
            </a:r>
          </a:p>
        </p:txBody>
      </p:sp>
      <p:graphicFrame>
        <p:nvGraphicFramePr>
          <p:cNvPr id="4" name="Table 3">
            <a:extLst>
              <a:ext uri="{FF2B5EF4-FFF2-40B4-BE49-F238E27FC236}">
                <a16:creationId xmlns:a16="http://schemas.microsoft.com/office/drawing/2014/main" id="{9B82F52E-BB53-2E44-6D4D-20F806C24E3B}"/>
              </a:ext>
            </a:extLst>
          </p:cNvPr>
          <p:cNvGraphicFramePr>
            <a:graphicFrameLocks noGrp="1"/>
          </p:cNvGraphicFramePr>
          <p:nvPr>
            <p:extLst>
              <p:ext uri="{D42A27DB-BD31-4B8C-83A1-F6EECF244321}">
                <p14:modId xmlns:p14="http://schemas.microsoft.com/office/powerpoint/2010/main" val="3457210470"/>
              </p:ext>
            </p:extLst>
          </p:nvPr>
        </p:nvGraphicFramePr>
        <p:xfrm>
          <a:off x="391886" y="1355271"/>
          <a:ext cx="11332028" cy="5029200"/>
        </p:xfrm>
        <a:graphic>
          <a:graphicData uri="http://schemas.openxmlformats.org/drawingml/2006/table">
            <a:tbl>
              <a:tblPr/>
              <a:tblGrid>
                <a:gridCol w="3237722">
                  <a:extLst>
                    <a:ext uri="{9D8B030D-6E8A-4147-A177-3AD203B41FA5}">
                      <a16:colId xmlns:a16="http://schemas.microsoft.com/office/drawing/2014/main" val="3273133771"/>
                    </a:ext>
                  </a:extLst>
                </a:gridCol>
                <a:gridCol w="2787190">
                  <a:extLst>
                    <a:ext uri="{9D8B030D-6E8A-4147-A177-3AD203B41FA5}">
                      <a16:colId xmlns:a16="http://schemas.microsoft.com/office/drawing/2014/main" val="1836064486"/>
                    </a:ext>
                  </a:extLst>
                </a:gridCol>
                <a:gridCol w="2588651">
                  <a:extLst>
                    <a:ext uri="{9D8B030D-6E8A-4147-A177-3AD203B41FA5}">
                      <a16:colId xmlns:a16="http://schemas.microsoft.com/office/drawing/2014/main" val="1819309345"/>
                    </a:ext>
                  </a:extLst>
                </a:gridCol>
                <a:gridCol w="2718465">
                  <a:extLst>
                    <a:ext uri="{9D8B030D-6E8A-4147-A177-3AD203B41FA5}">
                      <a16:colId xmlns:a16="http://schemas.microsoft.com/office/drawing/2014/main" val="978731766"/>
                    </a:ext>
                  </a:extLst>
                </a:gridCol>
              </a:tblGrid>
              <a:tr h="4343400">
                <a:tc>
                  <a:txBody>
                    <a:bodyPr/>
                    <a:lstStyle/>
                    <a:p>
                      <a:r>
                        <a:rPr lang="en-TT" sz="1800" b="1" dirty="0">
                          <a:solidFill>
                            <a:schemeClr val="accent5">
                              <a:lumMod val="50000"/>
                            </a:schemeClr>
                          </a:solidFill>
                        </a:rPr>
                        <a:t>STRENGTHS: </a:t>
                      </a:r>
                    </a:p>
                    <a:p>
                      <a:endParaRPr lang="en-TT" dirty="0"/>
                    </a:p>
                    <a:p>
                      <a:pPr marL="285750" indent="-285750">
                        <a:buFont typeface="Arial" panose="020B0604020202020204" pitchFamily="34" charset="0"/>
                        <a:buChar char="•"/>
                      </a:pPr>
                      <a:r>
                        <a:rPr lang="en-TT" b="1" dirty="0">
                          <a:solidFill>
                            <a:schemeClr val="accent6">
                              <a:lumMod val="50000"/>
                            </a:schemeClr>
                          </a:solidFill>
                        </a:rPr>
                        <a:t>Strong brand recognition </a:t>
                      </a:r>
                    </a:p>
                    <a:p>
                      <a:pPr marL="285750" indent="-285750">
                        <a:buFont typeface="Arial" panose="020B0604020202020204" pitchFamily="34" charset="0"/>
                        <a:buChar char="•"/>
                      </a:pPr>
                      <a:r>
                        <a:rPr lang="en-TT" b="1" dirty="0">
                          <a:solidFill>
                            <a:schemeClr val="accent6">
                              <a:lumMod val="50000"/>
                            </a:schemeClr>
                          </a:solidFill>
                        </a:rPr>
                        <a:t>Globally recognized</a:t>
                      </a:r>
                    </a:p>
                    <a:p>
                      <a:pPr marL="285750" indent="-285750">
                        <a:buFont typeface="Arial" panose="020B0604020202020204" pitchFamily="34" charset="0"/>
                        <a:buChar char="•"/>
                      </a:pPr>
                      <a:r>
                        <a:rPr lang="en-TT" b="1" dirty="0">
                          <a:solidFill>
                            <a:schemeClr val="accent6">
                              <a:lumMod val="50000"/>
                            </a:schemeClr>
                          </a:solidFill>
                        </a:rPr>
                        <a:t>Loyal Customer base and strong digital engagement</a:t>
                      </a:r>
                    </a:p>
                    <a:p>
                      <a:pPr marL="285750" indent="-285750">
                        <a:buFont typeface="Arial" panose="020B0604020202020204" pitchFamily="34" charset="0"/>
                        <a:buChar char="•"/>
                      </a:pPr>
                      <a:r>
                        <a:rPr lang="en-TT" b="1" dirty="0">
                          <a:solidFill>
                            <a:schemeClr val="accent6">
                              <a:lumMod val="50000"/>
                            </a:schemeClr>
                          </a:solidFill>
                        </a:rPr>
                        <a:t>Commitment to sustainable and ethical sourcing of materials</a:t>
                      </a:r>
                    </a:p>
                    <a:p>
                      <a:pPr marL="285750" indent="-285750">
                        <a:buFont typeface="Arial" panose="020B0604020202020204" pitchFamily="34" charset="0"/>
                        <a:buChar char="•"/>
                      </a:pPr>
                      <a:r>
                        <a:rPr lang="en-TT" b="1" dirty="0">
                          <a:solidFill>
                            <a:schemeClr val="accent6">
                              <a:lumMod val="50000"/>
                            </a:schemeClr>
                          </a:solidFill>
                        </a:rPr>
                        <a:t>Innovative products and store concepts</a:t>
                      </a:r>
                    </a:p>
                    <a:p>
                      <a:endParaRPr lang="en-TT" dirty="0"/>
                    </a:p>
                  </a:txBody>
                  <a:tcPr>
                    <a:lnL w="12700" cmpd="sng">
                      <a:solidFill>
                        <a:schemeClr val="tx1"/>
                      </a:solidFill>
                      <a:prstDash val="solid"/>
                    </a:lnL>
                    <a:lnR w="12700" cap="flat" cmpd="sng" algn="ctr">
                      <a:solidFill>
                        <a:schemeClr val="tx1"/>
                      </a:solidFill>
                      <a:prstDash val="solid"/>
                      <a:round/>
                      <a:headEnd type="none" w="med" len="med"/>
                      <a:tailEnd type="none" w="med" len="med"/>
                    </a:lnR>
                    <a:lnT w="12700" cmpd="sng">
                      <a:solidFill>
                        <a:schemeClr val="tx1"/>
                      </a:solidFill>
                      <a:prstDash val="solid"/>
                    </a:lnT>
                    <a:lnB w="12700" cmpd="sng">
                      <a:solidFill>
                        <a:schemeClr val="tx1"/>
                      </a:solidFill>
                      <a:prstDash val="solid"/>
                    </a:lnB>
                  </a:tcPr>
                </a:tc>
                <a:tc>
                  <a:txBody>
                    <a:bodyPr/>
                    <a:lstStyle/>
                    <a:p>
                      <a:r>
                        <a:rPr lang="en-TT" sz="1800" b="1" dirty="0">
                          <a:solidFill>
                            <a:schemeClr val="accent5">
                              <a:lumMod val="50000"/>
                            </a:schemeClr>
                          </a:solidFill>
                        </a:rPr>
                        <a:t>WEAKNESSES:</a:t>
                      </a:r>
                    </a:p>
                    <a:p>
                      <a:endParaRPr lang="en-TT" dirty="0"/>
                    </a:p>
                    <a:p>
                      <a:pPr marL="285750" indent="-285750">
                        <a:buFont typeface="Arial" panose="020B0604020202020204" pitchFamily="34" charset="0"/>
                        <a:buChar char="•"/>
                      </a:pPr>
                      <a:r>
                        <a:rPr lang="en-TT" b="1" dirty="0">
                          <a:solidFill>
                            <a:schemeClr val="accent6">
                              <a:lumMod val="50000"/>
                            </a:schemeClr>
                          </a:solidFill>
                        </a:rPr>
                        <a:t>High prices in comparison to competitors</a:t>
                      </a:r>
                    </a:p>
                    <a:p>
                      <a:pPr marL="285750" indent="-285750">
                        <a:buFont typeface="Arial" panose="020B0604020202020204" pitchFamily="34" charset="0"/>
                        <a:buChar char="•"/>
                      </a:pPr>
                      <a:r>
                        <a:rPr lang="en-TT" b="1" dirty="0">
                          <a:solidFill>
                            <a:schemeClr val="accent6">
                              <a:lumMod val="50000"/>
                            </a:schemeClr>
                          </a:solidFill>
                        </a:rPr>
                        <a:t>Over reliance on coffee products</a:t>
                      </a:r>
                    </a:p>
                    <a:p>
                      <a:pPr marL="285750" indent="-285750">
                        <a:buFont typeface="Arial" panose="020B0604020202020204" pitchFamily="34" charset="0"/>
                        <a:buChar char="•"/>
                      </a:pPr>
                      <a:r>
                        <a:rPr lang="en-TT" b="1" dirty="0">
                          <a:solidFill>
                            <a:schemeClr val="accent6">
                              <a:lumMod val="50000"/>
                            </a:schemeClr>
                          </a:solidFill>
                        </a:rPr>
                        <a:t>Dependence on the US Market for a significant portion of revenue.</a:t>
                      </a:r>
                    </a:p>
                    <a:p>
                      <a:pPr marL="285750" indent="-285750">
                        <a:buFont typeface="Arial" panose="020B0604020202020204" pitchFamily="34" charset="0"/>
                        <a:buChar char="•"/>
                      </a:pPr>
                      <a:r>
                        <a:rPr lang="en-TT" b="1" dirty="0">
                          <a:solidFill>
                            <a:schemeClr val="accent6">
                              <a:lumMod val="50000"/>
                            </a:schemeClr>
                          </a:solidFill>
                        </a:rPr>
                        <a:t>Potential supply chain disruptions</a:t>
                      </a:r>
                    </a:p>
                    <a:p>
                      <a:pPr marL="285750" indent="-285750">
                        <a:buFont typeface="Arial" panose="020B0604020202020204" pitchFamily="34" charset="0"/>
                        <a:buChar char="•"/>
                      </a:pPr>
                      <a:r>
                        <a:rPr lang="en-TT" b="1" dirty="0">
                          <a:solidFill>
                            <a:schemeClr val="accent6">
                              <a:lumMod val="50000"/>
                            </a:schemeClr>
                          </a:solidFill>
                        </a:rPr>
                        <a:t>Limited menu options for customers with dietary restrictions</a:t>
                      </a:r>
                    </a:p>
                    <a:p>
                      <a:pPr marL="285750" indent="-285750">
                        <a:buFont typeface="Arial" panose="020B0604020202020204" pitchFamily="34" charset="0"/>
                        <a:buChar char="•"/>
                      </a:pPr>
                      <a:endParaRPr lang="en-TT" b="1" dirty="0">
                        <a:solidFill>
                          <a:schemeClr val="accent6">
                            <a:lumMod val="50000"/>
                          </a:schemeClr>
                        </a:solidFill>
                      </a:endParaRPr>
                    </a:p>
                    <a:p>
                      <a:endParaRPr lang="en-TT"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TT" sz="1800" b="1" dirty="0">
                          <a:solidFill>
                            <a:schemeClr val="accent5">
                              <a:lumMod val="50000"/>
                            </a:schemeClr>
                          </a:solidFill>
                        </a:rPr>
                        <a:t>OPPORTUNITIES: </a:t>
                      </a:r>
                    </a:p>
                    <a:p>
                      <a:endParaRPr lang="en-TT" dirty="0"/>
                    </a:p>
                    <a:p>
                      <a:pPr marL="285750" indent="-285750">
                        <a:buFont typeface="Arial" panose="020B0604020202020204" pitchFamily="34" charset="0"/>
                        <a:buChar char="•"/>
                      </a:pPr>
                      <a:r>
                        <a:rPr lang="en-TT" b="1" dirty="0">
                          <a:solidFill>
                            <a:schemeClr val="accent6">
                              <a:lumMod val="50000"/>
                            </a:schemeClr>
                          </a:solidFill>
                        </a:rPr>
                        <a:t>Expansion into emerging markets.</a:t>
                      </a:r>
                    </a:p>
                    <a:p>
                      <a:pPr marL="285750" indent="-285750">
                        <a:buFont typeface="Arial" panose="020B0604020202020204" pitchFamily="34" charset="0"/>
                        <a:buChar char="•"/>
                      </a:pPr>
                      <a:r>
                        <a:rPr lang="en-TT" b="1" dirty="0">
                          <a:solidFill>
                            <a:schemeClr val="accent6">
                              <a:lumMod val="50000"/>
                            </a:schemeClr>
                          </a:solidFill>
                        </a:rPr>
                        <a:t>Diversification into health conscious products.</a:t>
                      </a:r>
                    </a:p>
                    <a:p>
                      <a:pPr marL="285750" indent="-285750">
                        <a:buFont typeface="Arial" panose="020B0604020202020204" pitchFamily="34" charset="0"/>
                        <a:buChar char="•"/>
                      </a:pPr>
                      <a:r>
                        <a:rPr lang="en-TT" b="1" dirty="0">
                          <a:solidFill>
                            <a:schemeClr val="accent6">
                              <a:lumMod val="50000"/>
                            </a:schemeClr>
                          </a:solidFill>
                        </a:rPr>
                        <a:t>Strategic partnership and acquisitions.</a:t>
                      </a:r>
                    </a:p>
                    <a:p>
                      <a:endParaRPr lang="en-TT"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TT" sz="1800" b="1" dirty="0">
                          <a:solidFill>
                            <a:schemeClr val="accent5">
                              <a:lumMod val="50000"/>
                            </a:schemeClr>
                          </a:solidFill>
                        </a:rPr>
                        <a:t>THREATS: </a:t>
                      </a:r>
                    </a:p>
                    <a:p>
                      <a:endParaRPr lang="en-TT" dirty="0"/>
                    </a:p>
                    <a:p>
                      <a:pPr marL="285750" indent="-285750">
                        <a:buFont typeface="Arial" panose="020B0604020202020204" pitchFamily="34" charset="0"/>
                        <a:buChar char="•"/>
                      </a:pPr>
                      <a:r>
                        <a:rPr lang="en-TT" b="1" dirty="0">
                          <a:solidFill>
                            <a:schemeClr val="accent6">
                              <a:lumMod val="50000"/>
                            </a:schemeClr>
                          </a:solidFill>
                        </a:rPr>
                        <a:t>Competition from global and local coffee houses</a:t>
                      </a:r>
                    </a:p>
                    <a:p>
                      <a:pPr marL="285750" indent="-285750">
                        <a:buFont typeface="Arial" panose="020B0604020202020204" pitchFamily="34" charset="0"/>
                        <a:buChar char="•"/>
                      </a:pPr>
                      <a:r>
                        <a:rPr lang="en-TT" b="1" dirty="0">
                          <a:solidFill>
                            <a:schemeClr val="accent6">
                              <a:lumMod val="50000"/>
                            </a:schemeClr>
                          </a:solidFill>
                        </a:rPr>
                        <a:t>Fluctuating coffee bean prices and supply chain issues.</a:t>
                      </a:r>
                    </a:p>
                    <a:p>
                      <a:pPr marL="285750" indent="-285750">
                        <a:buFont typeface="Arial" panose="020B0604020202020204" pitchFamily="34" charset="0"/>
                        <a:buChar char="•"/>
                      </a:pPr>
                      <a:r>
                        <a:rPr lang="en-TT" b="1" dirty="0">
                          <a:solidFill>
                            <a:schemeClr val="accent6">
                              <a:lumMod val="50000"/>
                            </a:schemeClr>
                          </a:solidFill>
                        </a:rPr>
                        <a:t>Changes in consumer preferences </a:t>
                      </a:r>
                    </a:p>
                    <a:p>
                      <a:pPr marL="285750" indent="-285750">
                        <a:buFont typeface="Arial" panose="020B0604020202020204" pitchFamily="34" charset="0"/>
                        <a:buChar char="•"/>
                      </a:pPr>
                      <a:r>
                        <a:rPr lang="en-TT" b="1" dirty="0">
                          <a:solidFill>
                            <a:schemeClr val="accent6">
                              <a:lumMod val="50000"/>
                            </a:schemeClr>
                          </a:solidFill>
                        </a:rPr>
                        <a:t>Economic downturns or market instability.</a:t>
                      </a:r>
                    </a:p>
                    <a:p>
                      <a:pPr marL="285750" indent="-285750">
                        <a:buFont typeface="Arial" panose="020B0604020202020204" pitchFamily="34" charset="0"/>
                        <a:buChar char="•"/>
                      </a:pPr>
                      <a:endParaRPr lang="en-TT" b="1" dirty="0">
                        <a:solidFill>
                          <a:schemeClr val="accent6">
                            <a:lumMod val="50000"/>
                          </a:schemeClr>
                        </a:solidFill>
                      </a:endParaRPr>
                    </a:p>
                    <a:p>
                      <a:endParaRPr lang="en-TT" dirty="0"/>
                    </a:p>
                  </a:txBody>
                  <a:tcPr>
                    <a:lnL w="12700" cap="flat" cmpd="sng" algn="ctr">
                      <a:solidFill>
                        <a:schemeClr val="tx1"/>
                      </a:solidFill>
                      <a:prstDash val="solid"/>
                      <a:round/>
                      <a:headEnd type="none" w="med" len="med"/>
                      <a:tailEnd type="none" w="med" len="med"/>
                    </a:lnL>
                    <a:lnR w="12700" cmpd="sng">
                      <a:solidFill>
                        <a:schemeClr val="tx1"/>
                      </a:solid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39601662"/>
                  </a:ext>
                </a:extLst>
              </a:tr>
            </a:tbl>
          </a:graphicData>
        </a:graphic>
      </p:graphicFrame>
    </p:spTree>
    <p:extLst>
      <p:ext uri="{BB962C8B-B14F-4D97-AF65-F5344CB8AC3E}">
        <p14:creationId xmlns:p14="http://schemas.microsoft.com/office/powerpoint/2010/main" val="35428670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638598-53EE-4D62-FE22-DD8887B30B8D}"/>
              </a:ext>
            </a:extLst>
          </p:cNvPr>
          <p:cNvSpPr>
            <a:spLocks noGrp="1"/>
          </p:cNvSpPr>
          <p:nvPr>
            <p:ph type="title"/>
          </p:nvPr>
        </p:nvSpPr>
        <p:spPr/>
        <p:txBody>
          <a:bodyPr>
            <a:normAutofit fontScale="90000"/>
          </a:bodyPr>
          <a:lstStyle/>
          <a:p>
            <a:r>
              <a:rPr lang="en-US" b="1" dirty="0">
                <a:solidFill>
                  <a:schemeClr val="accent5">
                    <a:lumMod val="50000"/>
                  </a:schemeClr>
                </a:solidFill>
              </a:rPr>
              <a:t>Critical Evaluation of Starbucks’ Current Strategic Position</a:t>
            </a:r>
            <a:br>
              <a:rPr lang="en-US" dirty="0"/>
            </a:br>
            <a:endParaRPr lang="en-TT" dirty="0"/>
          </a:p>
        </p:txBody>
      </p:sp>
      <p:sp>
        <p:nvSpPr>
          <p:cNvPr id="3" name="Content Placeholder 2">
            <a:extLst>
              <a:ext uri="{FF2B5EF4-FFF2-40B4-BE49-F238E27FC236}">
                <a16:creationId xmlns:a16="http://schemas.microsoft.com/office/drawing/2014/main" id="{F4F26EDA-A398-1DF5-7209-7A6ED6DE29FA}"/>
              </a:ext>
            </a:extLst>
          </p:cNvPr>
          <p:cNvSpPr>
            <a:spLocks noGrp="1"/>
          </p:cNvSpPr>
          <p:nvPr>
            <p:ph idx="1"/>
          </p:nvPr>
        </p:nvSpPr>
        <p:spPr/>
        <p:txBody>
          <a:bodyPr>
            <a:normAutofit fontScale="62500" lnSpcReduction="20000"/>
          </a:bodyPr>
          <a:lstStyle/>
          <a:p>
            <a:r>
              <a:rPr lang="en-US" b="1" dirty="0"/>
              <a:t>Strengths</a:t>
            </a:r>
            <a:r>
              <a:rPr lang="en-US" dirty="0"/>
              <a:t> Starbucks benefits from strong brand recognition and a widespread global presence. The company has cultivated a loyal customer base through its innovative product offerings and commitment to sustainability. Its digital engagement strategies, including the Starbucks Rewards program and mobile app, effectively boost customer loyalty and convenience.</a:t>
            </a:r>
          </a:p>
          <a:p>
            <a:r>
              <a:rPr lang="en-US" b="1" dirty="0"/>
              <a:t>Weaknesses</a:t>
            </a:r>
            <a:r>
              <a:rPr lang="en-US" dirty="0"/>
              <a:t> Despite these strengths, Starbucks encounters challenges such as its premium pricing, which may alienate budget-conscious customers. The company's heavy dependence on the U.S. market makes it susceptible to regional economic fluctuations. Additionally, while Starbucks has diversified its menu, it remains largely focused on coffee, posing a risk if consumer tastes shift.</a:t>
            </a:r>
          </a:p>
          <a:p>
            <a:r>
              <a:rPr lang="en-US" b="1" dirty="0"/>
              <a:t>Opportunities</a:t>
            </a:r>
            <a:r>
              <a:rPr lang="en-US" dirty="0"/>
              <a:t> There are several growth opportunities for Starbucks. Expanding into emerging markets offers access to new customer segments with increasing disposable incomes. Introducing health-conscious and plant-based products can attract health-focused consumers. Enhanced use of digital platforms can further personalize customer interactions, driving engagement and sales. Moreover, strategic partnerships and acquisitions could provide new revenue opportunities and strengthen market presence.</a:t>
            </a:r>
          </a:p>
          <a:p>
            <a:r>
              <a:rPr lang="en-US" b="1" dirty="0"/>
              <a:t>Threats</a:t>
            </a:r>
            <a:r>
              <a:rPr lang="en-US" dirty="0"/>
              <a:t> Starbucks faces significant threats from intense competition both globally and locally, which can erode its market share. Volatile coffee bean prices and potential supply chain disruptions also present risks. Changing consumer preferences toward healthier options and economic downturns may impact sales. To maintain its competitive edge, Starbucks must continuously innovate and adapt to these evolving external challenges.</a:t>
            </a:r>
          </a:p>
          <a:p>
            <a:endParaRPr lang="en-TT" dirty="0"/>
          </a:p>
        </p:txBody>
      </p:sp>
    </p:spTree>
    <p:extLst>
      <p:ext uri="{BB962C8B-B14F-4D97-AF65-F5344CB8AC3E}">
        <p14:creationId xmlns:p14="http://schemas.microsoft.com/office/powerpoint/2010/main" val="19907216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62D5A0-303E-B93C-36A2-46B9C22C3219}"/>
              </a:ext>
            </a:extLst>
          </p:cNvPr>
          <p:cNvSpPr>
            <a:spLocks noGrp="1"/>
          </p:cNvSpPr>
          <p:nvPr>
            <p:ph type="title"/>
          </p:nvPr>
        </p:nvSpPr>
        <p:spPr/>
        <p:txBody>
          <a:bodyPr/>
          <a:lstStyle/>
          <a:p>
            <a:r>
              <a:rPr lang="en-TT" dirty="0"/>
              <a:t>References </a:t>
            </a:r>
          </a:p>
        </p:txBody>
      </p:sp>
      <p:sp>
        <p:nvSpPr>
          <p:cNvPr id="3" name="Content Placeholder 2">
            <a:extLst>
              <a:ext uri="{FF2B5EF4-FFF2-40B4-BE49-F238E27FC236}">
                <a16:creationId xmlns:a16="http://schemas.microsoft.com/office/drawing/2014/main" id="{DE47FF3C-32AB-6E3B-4377-57EFDBB3F74D}"/>
              </a:ext>
            </a:extLst>
          </p:cNvPr>
          <p:cNvSpPr>
            <a:spLocks noGrp="1"/>
          </p:cNvSpPr>
          <p:nvPr>
            <p:ph idx="1"/>
          </p:nvPr>
        </p:nvSpPr>
        <p:spPr/>
        <p:txBody>
          <a:bodyPr/>
          <a:lstStyle/>
          <a:p>
            <a:r>
              <a:rPr lang="en-TT" dirty="0">
                <a:hlinkClick r:id="rId2"/>
              </a:rPr>
              <a:t>https://bstrategyhub.com/swot-analysis-of-starbucks-starbucks-swot/</a:t>
            </a:r>
            <a:endParaRPr lang="en-TT" dirty="0"/>
          </a:p>
          <a:p>
            <a:r>
              <a:rPr lang="en-TT" dirty="0">
                <a:hlinkClick r:id="rId3"/>
              </a:rPr>
              <a:t>https://businessmodelanalyst.com/starbucks-swot-analysis/</a:t>
            </a:r>
            <a:endParaRPr lang="en-TT" dirty="0"/>
          </a:p>
          <a:p>
            <a:r>
              <a:rPr lang="en-TT" dirty="0">
                <a:hlinkClick r:id="rId3"/>
              </a:rPr>
              <a:t>https://businessmodelanalyst.com/starbucks-swot-analysis/</a:t>
            </a:r>
            <a:endParaRPr lang="en-TT" dirty="0"/>
          </a:p>
          <a:p>
            <a:r>
              <a:rPr lang="en-US" dirty="0">
                <a:hlinkClick r:id="rId4"/>
              </a:rPr>
              <a:t>https://yourdreamcoffee.com/how-big-is-starbucks-market-share/</a:t>
            </a:r>
            <a:endParaRPr lang="en-US" dirty="0"/>
          </a:p>
          <a:p>
            <a:endParaRPr lang="en-TT" dirty="0"/>
          </a:p>
        </p:txBody>
      </p:sp>
    </p:spTree>
    <p:extLst>
      <p:ext uri="{BB962C8B-B14F-4D97-AF65-F5344CB8AC3E}">
        <p14:creationId xmlns:p14="http://schemas.microsoft.com/office/powerpoint/2010/main" val="10283447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0FF392-E56C-A130-F2FD-7DF27A3C378F}"/>
              </a:ext>
            </a:extLst>
          </p:cNvPr>
          <p:cNvSpPr>
            <a:spLocks noGrp="1"/>
          </p:cNvSpPr>
          <p:nvPr>
            <p:ph type="title"/>
          </p:nvPr>
        </p:nvSpPr>
        <p:spPr/>
        <p:txBody>
          <a:bodyPr/>
          <a:lstStyle/>
          <a:p>
            <a:r>
              <a:rPr lang="en-US" dirty="0"/>
              <a:t>Introduction: </a:t>
            </a:r>
            <a:endParaRPr lang="en-TT" dirty="0"/>
          </a:p>
        </p:txBody>
      </p:sp>
      <p:sp>
        <p:nvSpPr>
          <p:cNvPr id="3" name="Content Placeholder 2">
            <a:extLst>
              <a:ext uri="{FF2B5EF4-FFF2-40B4-BE49-F238E27FC236}">
                <a16:creationId xmlns:a16="http://schemas.microsoft.com/office/drawing/2014/main" id="{3E6218FB-2D53-6869-8595-88AFC5AC64C9}"/>
              </a:ext>
            </a:extLst>
          </p:cNvPr>
          <p:cNvSpPr>
            <a:spLocks noGrp="1"/>
          </p:cNvSpPr>
          <p:nvPr>
            <p:ph idx="1"/>
          </p:nvPr>
        </p:nvSpPr>
        <p:spPr>
          <a:xfrm>
            <a:off x="913794" y="2096064"/>
            <a:ext cx="10679491" cy="4468022"/>
          </a:xfrm>
        </p:spPr>
        <p:txBody>
          <a:bodyPr>
            <a:normAutofit fontScale="92500" lnSpcReduction="20000"/>
          </a:bodyPr>
          <a:lstStyle/>
          <a:p>
            <a:pPr algn="just"/>
            <a:r>
              <a:rPr lang="en-US" dirty="0"/>
              <a:t>Starbucks is an American company founded in 1971, with its headquarters in Seattle, Washington. </a:t>
            </a:r>
            <a:r>
              <a:rPr lang="en-TT" dirty="0"/>
              <a:t>It was founded by Jerry Baldwin, Zev </a:t>
            </a:r>
            <a:r>
              <a:rPr lang="en-TT" dirty="0" err="1"/>
              <a:t>Siegl</a:t>
            </a:r>
            <a:r>
              <a:rPr lang="en-TT" dirty="0"/>
              <a:t>, and Gordon Bowker.</a:t>
            </a:r>
          </a:p>
          <a:p>
            <a:pPr algn="just"/>
            <a:r>
              <a:rPr lang="en-TT" dirty="0"/>
              <a:t>It is currently the world’s largest coffee house chain with stores in 80 countries, as of the year 2022.</a:t>
            </a:r>
          </a:p>
          <a:p>
            <a:pPr algn="just"/>
            <a:r>
              <a:rPr lang="en-TT" dirty="0"/>
              <a:t>It is said that Starbucks brought about the second wave of coffee culture, where the company introduced more variety of coffee experiences. </a:t>
            </a:r>
          </a:p>
          <a:p>
            <a:pPr algn="just"/>
            <a:r>
              <a:rPr lang="en-US" dirty="0"/>
              <a:t>Starbucks’ vision statement is “to establish Starbucks as the premier purveyor of the finest coffee in the world while maintaining </a:t>
            </a:r>
            <a:r>
              <a:rPr lang="en-US" b="0" i="0" dirty="0">
                <a:solidFill>
                  <a:srgbClr val="FFFFFF"/>
                </a:solidFill>
                <a:effectLst/>
                <a:latin typeface="Google Sans"/>
              </a:rPr>
              <a:t>our uncompromising principles while we grow.”</a:t>
            </a:r>
          </a:p>
          <a:p>
            <a:pPr algn="just"/>
            <a:r>
              <a:rPr lang="en-US" b="0" i="0" dirty="0">
                <a:solidFill>
                  <a:srgbClr val="FFFFFF"/>
                </a:solidFill>
                <a:effectLst/>
                <a:latin typeface="Google Sans"/>
              </a:rPr>
              <a:t>Starbuc</a:t>
            </a:r>
            <a:r>
              <a:rPr lang="en-US" dirty="0">
                <a:solidFill>
                  <a:srgbClr val="FFFFFF"/>
                </a:solidFill>
                <a:effectLst/>
                <a:latin typeface="Google Sans"/>
              </a:rPr>
              <a:t>k’s mission statement is “to inspire and nurture the human spirit- one person, one cup and one neighborhood at a tine.”</a:t>
            </a:r>
            <a:endParaRPr lang="en-US" b="0" i="0" dirty="0">
              <a:solidFill>
                <a:srgbClr val="FFFFFF"/>
              </a:solidFill>
              <a:effectLst/>
              <a:latin typeface="Google Sans"/>
            </a:endParaRPr>
          </a:p>
          <a:p>
            <a:endParaRPr lang="en-TT" dirty="0"/>
          </a:p>
        </p:txBody>
      </p:sp>
    </p:spTree>
    <p:extLst>
      <p:ext uri="{BB962C8B-B14F-4D97-AF65-F5344CB8AC3E}">
        <p14:creationId xmlns:p14="http://schemas.microsoft.com/office/powerpoint/2010/main" val="28236791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E1E468-DF5F-6728-9AAB-988C8B957938}"/>
              </a:ext>
            </a:extLst>
          </p:cNvPr>
          <p:cNvSpPr>
            <a:spLocks noGrp="1"/>
          </p:cNvSpPr>
          <p:nvPr>
            <p:ph type="title"/>
          </p:nvPr>
        </p:nvSpPr>
        <p:spPr/>
        <p:txBody>
          <a:bodyPr/>
          <a:lstStyle/>
          <a:p>
            <a:r>
              <a:rPr lang="en-US" dirty="0"/>
              <a:t>Current Market Position of Starbucks</a:t>
            </a:r>
            <a:endParaRPr lang="en-TT" dirty="0"/>
          </a:p>
        </p:txBody>
      </p:sp>
      <p:sp>
        <p:nvSpPr>
          <p:cNvPr id="3" name="Content Placeholder 2">
            <a:extLst>
              <a:ext uri="{FF2B5EF4-FFF2-40B4-BE49-F238E27FC236}">
                <a16:creationId xmlns:a16="http://schemas.microsoft.com/office/drawing/2014/main" id="{AF93D9AF-4654-7B1B-3224-13962E5C0BA8}"/>
              </a:ext>
            </a:extLst>
          </p:cNvPr>
          <p:cNvSpPr>
            <a:spLocks noGrp="1"/>
          </p:cNvSpPr>
          <p:nvPr>
            <p:ph idx="1"/>
          </p:nvPr>
        </p:nvSpPr>
        <p:spPr>
          <a:xfrm>
            <a:off x="391886" y="1723644"/>
            <a:ext cx="11332027" cy="4524756"/>
          </a:xfrm>
        </p:spPr>
        <p:txBody>
          <a:bodyPr>
            <a:normAutofit lnSpcReduction="10000"/>
          </a:bodyPr>
          <a:lstStyle/>
          <a:p>
            <a:pPr algn="just"/>
            <a:r>
              <a:rPr lang="en-US" dirty="0"/>
              <a:t>Starbucks is a global leader in the premium coffee market.</a:t>
            </a:r>
          </a:p>
          <a:p>
            <a:pPr algn="just"/>
            <a:r>
              <a:rPr lang="en-US" dirty="0"/>
              <a:t>With 381,000 employees, Starbucks’ net revenue as of 2023 was approximately 29.5 billion US dollars.</a:t>
            </a:r>
          </a:p>
          <a:p>
            <a:r>
              <a:rPr lang="en-US" dirty="0"/>
              <a:t>As of 2024, Starbucks maintains a robust brand presence and a dedicated customer following. The Starbucks Rewards program, which experienced a 7% year-over-year growth in active U.S. members, highlights the strength of this loyalty.</a:t>
            </a:r>
          </a:p>
          <a:p>
            <a:pPr algn="just"/>
            <a:r>
              <a:rPr lang="en-US" dirty="0"/>
              <a:t> Starbucks has an impressive market share in at least 5 industries:  Coffee production, Tea production, Accommodation and Food Services, Coffee and Snack Shops, Herbal Tea Production and Accommodation and Food Services. (IBIS World 2024).</a:t>
            </a:r>
          </a:p>
          <a:p>
            <a:endParaRPr lang="en-US" dirty="0"/>
          </a:p>
          <a:p>
            <a:endParaRPr lang="en-US" dirty="0"/>
          </a:p>
          <a:p>
            <a:pPr marL="0" indent="0">
              <a:buNone/>
            </a:pPr>
            <a:endParaRPr lang="en-TT" dirty="0"/>
          </a:p>
          <a:p>
            <a:endParaRPr lang="en-US" dirty="0"/>
          </a:p>
        </p:txBody>
      </p:sp>
    </p:spTree>
    <p:extLst>
      <p:ext uri="{BB962C8B-B14F-4D97-AF65-F5344CB8AC3E}">
        <p14:creationId xmlns:p14="http://schemas.microsoft.com/office/powerpoint/2010/main" val="24025099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FF9EF9-E5F4-3FFF-0F98-4C4FFC1EF854}"/>
              </a:ext>
            </a:extLst>
          </p:cNvPr>
          <p:cNvSpPr>
            <a:spLocks noGrp="1"/>
          </p:cNvSpPr>
          <p:nvPr>
            <p:ph type="title"/>
          </p:nvPr>
        </p:nvSpPr>
        <p:spPr/>
        <p:txBody>
          <a:bodyPr/>
          <a:lstStyle/>
          <a:p>
            <a:r>
              <a:rPr lang="en-US" b="1" dirty="0"/>
              <a:t>Challenges</a:t>
            </a:r>
            <a:br>
              <a:rPr lang="en-US" b="1" dirty="0"/>
            </a:br>
            <a:endParaRPr lang="en-TT" dirty="0"/>
          </a:p>
        </p:txBody>
      </p:sp>
      <p:sp>
        <p:nvSpPr>
          <p:cNvPr id="3" name="Content Placeholder 2">
            <a:extLst>
              <a:ext uri="{FF2B5EF4-FFF2-40B4-BE49-F238E27FC236}">
                <a16:creationId xmlns:a16="http://schemas.microsoft.com/office/drawing/2014/main" id="{3F02FE9F-A500-C017-47DA-CEEC53821C80}"/>
              </a:ext>
            </a:extLst>
          </p:cNvPr>
          <p:cNvSpPr>
            <a:spLocks noGrp="1"/>
          </p:cNvSpPr>
          <p:nvPr>
            <p:ph idx="1"/>
          </p:nvPr>
        </p:nvSpPr>
        <p:spPr/>
        <p:txBody>
          <a:bodyPr>
            <a:normAutofit fontScale="85000" lnSpcReduction="20000"/>
          </a:bodyPr>
          <a:lstStyle/>
          <a:p>
            <a:r>
              <a:rPr lang="en-US" b="1" dirty="0"/>
              <a:t>Declining Comparable Store Sales</a:t>
            </a:r>
            <a:r>
              <a:rPr lang="en-US" dirty="0"/>
              <a:t> Recent financial data reveal a decrease in global comparable store sales, attributed primarily to fewer customer transactions. For example, Q3 2024 experienced a 3% drop in global comparable store sales, with a significant 14% reduction in China. This indicates Starbucks is encountering difficulties in maintaining customer visits and transaction frequency.</a:t>
            </a:r>
          </a:p>
          <a:p>
            <a:r>
              <a:rPr lang="en-US" b="1" dirty="0"/>
              <a:t>Economic and Competitive Pressures</a:t>
            </a:r>
            <a:r>
              <a:rPr lang="en-US" dirty="0"/>
              <a:t> The coffee industry faces intense competition from major global chains such as McDonald’s and Dunkin’ as well as from local coffee shops. Additionally, economic fluctuations and volatile coffee bean prices exacerbate financial challenges.</a:t>
            </a:r>
          </a:p>
          <a:p>
            <a:r>
              <a:rPr lang="en-US" b="1" dirty="0"/>
              <a:t>Operational Costs</a:t>
            </a:r>
            <a:r>
              <a:rPr lang="en-US" dirty="0"/>
              <a:t> Rising investments in store partner wages and benefits, coupled with increased promotional spending, have put pressure on operating margins. For instance, Q2 2024 saw a year-over-year decline in GAAP operating margin by 240 basis points.</a:t>
            </a:r>
          </a:p>
          <a:p>
            <a:endParaRPr lang="en-TT" dirty="0"/>
          </a:p>
        </p:txBody>
      </p:sp>
    </p:spTree>
    <p:extLst>
      <p:ext uri="{BB962C8B-B14F-4D97-AF65-F5344CB8AC3E}">
        <p14:creationId xmlns:p14="http://schemas.microsoft.com/office/powerpoint/2010/main" val="23795531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81FC96-E947-FDDD-39D0-F0F0E4490C99}"/>
              </a:ext>
            </a:extLst>
          </p:cNvPr>
          <p:cNvSpPr>
            <a:spLocks noGrp="1"/>
          </p:cNvSpPr>
          <p:nvPr>
            <p:ph type="title"/>
          </p:nvPr>
        </p:nvSpPr>
        <p:spPr/>
        <p:txBody>
          <a:bodyPr/>
          <a:lstStyle/>
          <a:p>
            <a:r>
              <a:rPr lang="en-US" b="1" dirty="0"/>
              <a:t>Strategic Initiatives</a:t>
            </a:r>
            <a:br>
              <a:rPr lang="en-US" b="1" dirty="0"/>
            </a:br>
            <a:endParaRPr lang="en-TT" dirty="0"/>
          </a:p>
        </p:txBody>
      </p:sp>
      <p:sp>
        <p:nvSpPr>
          <p:cNvPr id="3" name="Content Placeholder 2">
            <a:extLst>
              <a:ext uri="{FF2B5EF4-FFF2-40B4-BE49-F238E27FC236}">
                <a16:creationId xmlns:a16="http://schemas.microsoft.com/office/drawing/2014/main" id="{873DE951-1BDF-81B1-42DA-EC5FF84C52BF}"/>
              </a:ext>
            </a:extLst>
          </p:cNvPr>
          <p:cNvSpPr>
            <a:spLocks noGrp="1"/>
          </p:cNvSpPr>
          <p:nvPr>
            <p:ph idx="1"/>
          </p:nvPr>
        </p:nvSpPr>
        <p:spPr/>
        <p:txBody>
          <a:bodyPr>
            <a:normAutofit fontScale="85000" lnSpcReduction="10000"/>
          </a:bodyPr>
          <a:lstStyle/>
          <a:p>
            <a:r>
              <a:rPr lang="en-US" b="1" dirty="0"/>
              <a:t>Triple Shot Reinvention Strategy</a:t>
            </a:r>
            <a:r>
              <a:rPr lang="en-US" dirty="0"/>
              <a:t> Starbucks has introduced its “Triple Shot Reinvention” strategy, which focuses on enhancing the brand, boosting digital engagement, and improving operational efficiency. This approach is designed to tackle existing challenges and capitalize on growth opportunities.</a:t>
            </a:r>
          </a:p>
          <a:p>
            <a:r>
              <a:rPr lang="en-US" b="1" dirty="0"/>
              <a:t>Expansion and Diversification</a:t>
            </a:r>
            <a:r>
              <a:rPr lang="en-US" dirty="0"/>
              <a:t> The company is actively expanding its global presence by opening new stores and entering new markets. Furthermore, Starbucks is broadening its product range to include healthier and plant-based options, reflecting evolving consumer trends.</a:t>
            </a:r>
          </a:p>
          <a:p>
            <a:r>
              <a:rPr lang="en-US" b="1" dirty="0"/>
              <a:t>Sustainability and Ethical Sourcing</a:t>
            </a:r>
            <a:r>
              <a:rPr lang="en-US" dirty="0"/>
              <a:t> Sustainability and ethical sourcing remain central to Starbucks' strategy. Programs such as the Coffee and Farmer Equity (C.A.F.E.) initiative are key to ensuring high-quality, ethically sourced coffee, which appeals to environmentally conscious consumers.</a:t>
            </a:r>
          </a:p>
          <a:p>
            <a:endParaRPr lang="en-TT" dirty="0"/>
          </a:p>
        </p:txBody>
      </p:sp>
    </p:spTree>
    <p:extLst>
      <p:ext uri="{BB962C8B-B14F-4D97-AF65-F5344CB8AC3E}">
        <p14:creationId xmlns:p14="http://schemas.microsoft.com/office/powerpoint/2010/main" val="29401878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82A30C-6C61-C828-7B96-683D466E3DEA}"/>
              </a:ext>
            </a:extLst>
          </p:cNvPr>
          <p:cNvSpPr>
            <a:spLocks noGrp="1"/>
          </p:cNvSpPr>
          <p:nvPr>
            <p:ph type="title"/>
          </p:nvPr>
        </p:nvSpPr>
        <p:spPr>
          <a:xfrm>
            <a:off x="2231136" y="457200"/>
            <a:ext cx="7729728" cy="1864661"/>
          </a:xfrm>
        </p:spPr>
        <p:txBody>
          <a:bodyPr>
            <a:normAutofit/>
          </a:bodyPr>
          <a:lstStyle/>
          <a:p>
            <a:pPr algn="l"/>
            <a:br>
              <a:rPr lang="en-US" dirty="0"/>
            </a:br>
            <a:br>
              <a:rPr lang="en-US" sz="2400" dirty="0"/>
            </a:br>
            <a:br>
              <a:rPr lang="en-US" sz="1200" b="0" i="0" dirty="0">
                <a:effectLst/>
                <a:highlight>
                  <a:srgbClr val="FFFFFF"/>
                </a:highlight>
                <a:latin typeface="europa"/>
              </a:rPr>
            </a:br>
            <a:endParaRPr lang="en-TT" sz="1200" dirty="0"/>
          </a:p>
        </p:txBody>
      </p:sp>
      <p:sp>
        <p:nvSpPr>
          <p:cNvPr id="4" name="Content Placeholder 3">
            <a:extLst>
              <a:ext uri="{FF2B5EF4-FFF2-40B4-BE49-F238E27FC236}">
                <a16:creationId xmlns:a16="http://schemas.microsoft.com/office/drawing/2014/main" id="{2987F47D-72E1-CCA6-2C3B-59AC47D04D95}"/>
              </a:ext>
            </a:extLst>
          </p:cNvPr>
          <p:cNvSpPr>
            <a:spLocks noGrp="1"/>
          </p:cNvSpPr>
          <p:nvPr>
            <p:ph idx="1"/>
          </p:nvPr>
        </p:nvSpPr>
        <p:spPr>
          <a:xfrm>
            <a:off x="842055" y="1441720"/>
            <a:ext cx="11028817" cy="4195481"/>
          </a:xfrm>
        </p:spPr>
        <p:txBody>
          <a:bodyPr>
            <a:normAutofit fontScale="92500" lnSpcReduction="20000"/>
          </a:bodyPr>
          <a:lstStyle/>
          <a:p>
            <a:pPr algn="just"/>
            <a:r>
              <a:rPr lang="en-TT" dirty="0"/>
              <a:t>Competitors: Dunkin Donuts, McDonald’s, The Coffee Bean, Peet’s Coffee.</a:t>
            </a:r>
          </a:p>
          <a:p>
            <a:pPr algn="just"/>
            <a:r>
              <a:rPr lang="en-US" dirty="0"/>
              <a:t>Their largest market share is in the Coffee &amp; Snack Shops industry, where they account for an estimated 25.8% of total industry revenue.</a:t>
            </a:r>
          </a:p>
          <a:p>
            <a:pPr algn="just"/>
            <a:r>
              <a:rPr lang="en-US" dirty="0"/>
              <a:t>Starbucks is undeniably a globally recognized brand, but its success is particularly notable in the United States. In fact, Starbucks accounts for an impressive 57% of all café sales in the US, capturing two-thirds of the market share.</a:t>
            </a:r>
          </a:p>
          <a:p>
            <a:pPr algn="just"/>
            <a:r>
              <a:rPr lang="en-US" dirty="0"/>
              <a:t>Over the past decade, Starbucks has consistently increased its revenue, reaching $24.61 billion in 2021. The only exception was in 2020 due to the global pandemic, but Starbucks quickly adapted with strategies to enhance the customer experience, such as expanding drive-thru locations, improving mobile app ordering, and more.</a:t>
            </a:r>
          </a:p>
          <a:p>
            <a:endParaRPr lang="en-TT" dirty="0"/>
          </a:p>
        </p:txBody>
      </p:sp>
    </p:spTree>
    <p:extLst>
      <p:ext uri="{BB962C8B-B14F-4D97-AF65-F5344CB8AC3E}">
        <p14:creationId xmlns:p14="http://schemas.microsoft.com/office/powerpoint/2010/main" val="1291858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5B8531-62E5-1319-5D6C-5AF85BE394B3}"/>
              </a:ext>
            </a:extLst>
          </p:cNvPr>
          <p:cNvSpPr>
            <a:spLocks noGrp="1"/>
          </p:cNvSpPr>
          <p:nvPr>
            <p:ph type="title"/>
          </p:nvPr>
        </p:nvSpPr>
        <p:spPr>
          <a:xfrm>
            <a:off x="576943" y="18255"/>
            <a:ext cx="10515600" cy="1325563"/>
          </a:xfrm>
        </p:spPr>
        <p:txBody>
          <a:bodyPr/>
          <a:lstStyle/>
          <a:p>
            <a:r>
              <a:rPr lang="en-US" b="1" dirty="0">
                <a:solidFill>
                  <a:schemeClr val="accent5">
                    <a:lumMod val="50000"/>
                  </a:schemeClr>
                </a:solidFill>
              </a:rPr>
              <a:t>Analysis of Existing Strategic Plans</a:t>
            </a:r>
            <a:endParaRPr lang="en-TT" b="1" dirty="0">
              <a:solidFill>
                <a:schemeClr val="accent5">
                  <a:lumMod val="50000"/>
                </a:schemeClr>
              </a:solidFill>
            </a:endParaRPr>
          </a:p>
        </p:txBody>
      </p:sp>
      <p:sp>
        <p:nvSpPr>
          <p:cNvPr id="3" name="Content Placeholder 2">
            <a:extLst>
              <a:ext uri="{FF2B5EF4-FFF2-40B4-BE49-F238E27FC236}">
                <a16:creationId xmlns:a16="http://schemas.microsoft.com/office/drawing/2014/main" id="{8CC2078F-AF78-20CE-6B89-C452ABDD449B}"/>
              </a:ext>
            </a:extLst>
          </p:cNvPr>
          <p:cNvSpPr>
            <a:spLocks noGrp="1"/>
          </p:cNvSpPr>
          <p:nvPr>
            <p:ph idx="1"/>
          </p:nvPr>
        </p:nvSpPr>
        <p:spPr>
          <a:xfrm>
            <a:off x="838200" y="1322614"/>
            <a:ext cx="10515600" cy="4854349"/>
          </a:xfrm>
        </p:spPr>
        <p:txBody>
          <a:bodyPr>
            <a:normAutofit/>
          </a:bodyPr>
          <a:lstStyle/>
          <a:p>
            <a:pPr marL="0" indent="0">
              <a:buNone/>
            </a:pPr>
            <a:r>
              <a:rPr lang="en-TT" dirty="0"/>
              <a:t>In 2022, Starbucks launched their </a:t>
            </a:r>
            <a:r>
              <a:rPr lang="en-TT" i="1" dirty="0"/>
              <a:t>Triple Shot Reinvention, </a:t>
            </a:r>
            <a:r>
              <a:rPr lang="en-TT" dirty="0"/>
              <a:t>which aimed to deliver long term growth through the following key initiatives: </a:t>
            </a:r>
          </a:p>
          <a:p>
            <a:pPr marL="514350" indent="-514350">
              <a:buFont typeface="+mj-lt"/>
              <a:buAutoNum type="arabicPeriod"/>
            </a:pPr>
            <a:r>
              <a:rPr lang="en-TT" dirty="0"/>
              <a:t>Increase customer Loyalty</a:t>
            </a:r>
          </a:p>
          <a:p>
            <a:pPr marL="514350" indent="-514350">
              <a:buFont typeface="+mj-lt"/>
              <a:buAutoNum type="arabicPeriod"/>
            </a:pPr>
            <a:r>
              <a:rPr lang="en-TT" dirty="0"/>
              <a:t>Boost Sales</a:t>
            </a:r>
          </a:p>
          <a:p>
            <a:pPr marL="514350" indent="-514350">
              <a:buFont typeface="+mj-lt"/>
              <a:buAutoNum type="arabicPeriod"/>
            </a:pPr>
            <a:r>
              <a:rPr lang="en-TT" dirty="0"/>
              <a:t>Strengthen Digital Capabilities</a:t>
            </a:r>
          </a:p>
          <a:p>
            <a:pPr marL="514350" indent="-514350">
              <a:buFont typeface="+mj-lt"/>
              <a:buAutoNum type="arabicPeriod"/>
            </a:pPr>
            <a:r>
              <a:rPr lang="en-TT" dirty="0"/>
              <a:t>Increase Market Shares</a:t>
            </a:r>
          </a:p>
          <a:p>
            <a:pPr marL="514350" indent="-514350">
              <a:buFont typeface="+mj-lt"/>
              <a:buAutoNum type="arabicPeriod"/>
            </a:pPr>
            <a:r>
              <a:rPr lang="en-TT" dirty="0"/>
              <a:t>Diversify Revenue Streams  </a:t>
            </a:r>
          </a:p>
          <a:p>
            <a:pPr marL="514350" indent="-514350">
              <a:buFont typeface="+mj-lt"/>
              <a:buAutoNum type="arabicPeriod"/>
            </a:pPr>
            <a:r>
              <a:rPr lang="en-TT" dirty="0"/>
              <a:t>Boost Employee Morale</a:t>
            </a:r>
          </a:p>
          <a:p>
            <a:pPr marL="514350" indent="-514350">
              <a:buFont typeface="+mj-lt"/>
              <a:buAutoNum type="arabicPeriod"/>
            </a:pPr>
            <a:r>
              <a:rPr lang="en-TT" dirty="0"/>
              <a:t>Enhance Customer Experience </a:t>
            </a:r>
          </a:p>
          <a:p>
            <a:pPr marL="514350" indent="-514350">
              <a:buFont typeface="+mj-lt"/>
              <a:buAutoNum type="arabicPeriod"/>
            </a:pPr>
            <a:endParaRPr lang="en-TT" dirty="0"/>
          </a:p>
          <a:p>
            <a:pPr marL="0" indent="0">
              <a:buNone/>
            </a:pPr>
            <a:endParaRPr lang="en-TT" dirty="0"/>
          </a:p>
        </p:txBody>
      </p:sp>
    </p:spTree>
    <p:extLst>
      <p:ext uri="{BB962C8B-B14F-4D97-AF65-F5344CB8AC3E}">
        <p14:creationId xmlns:p14="http://schemas.microsoft.com/office/powerpoint/2010/main" val="35922792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A5A29A-20A7-5BC9-167A-AF5CD140164A}"/>
              </a:ext>
            </a:extLst>
          </p:cNvPr>
          <p:cNvSpPr>
            <a:spLocks noGrp="1"/>
          </p:cNvSpPr>
          <p:nvPr>
            <p:ph type="title"/>
          </p:nvPr>
        </p:nvSpPr>
        <p:spPr>
          <a:xfrm>
            <a:off x="228599" y="681037"/>
            <a:ext cx="11805557" cy="1325563"/>
          </a:xfrm>
        </p:spPr>
        <p:txBody>
          <a:bodyPr>
            <a:normAutofit fontScale="90000"/>
          </a:bodyPr>
          <a:lstStyle/>
          <a:p>
            <a:r>
              <a:rPr lang="en-US" b="1" dirty="0">
                <a:solidFill>
                  <a:schemeClr val="accent5">
                    <a:lumMod val="50000"/>
                  </a:schemeClr>
                </a:solidFill>
              </a:rPr>
              <a:t>While Starbucks’ plans show significant promise, they come with potential challenges that could hinder their success:</a:t>
            </a:r>
            <a:br>
              <a:rPr lang="en-US" dirty="0"/>
            </a:br>
            <a:endParaRPr lang="en-TT" dirty="0"/>
          </a:p>
        </p:txBody>
      </p:sp>
      <p:sp>
        <p:nvSpPr>
          <p:cNvPr id="3" name="Content Placeholder 2">
            <a:extLst>
              <a:ext uri="{FF2B5EF4-FFF2-40B4-BE49-F238E27FC236}">
                <a16:creationId xmlns:a16="http://schemas.microsoft.com/office/drawing/2014/main" id="{1850FD60-D9CA-90BF-2CAF-DC8DF3A9EF7A}"/>
              </a:ext>
            </a:extLst>
          </p:cNvPr>
          <p:cNvSpPr>
            <a:spLocks noGrp="1"/>
          </p:cNvSpPr>
          <p:nvPr>
            <p:ph idx="1"/>
          </p:nvPr>
        </p:nvSpPr>
        <p:spPr/>
        <p:txBody>
          <a:bodyPr>
            <a:normAutofit fontScale="77500" lnSpcReduction="20000"/>
          </a:bodyPr>
          <a:lstStyle/>
          <a:p>
            <a:endParaRPr lang="en-US" dirty="0"/>
          </a:p>
          <a:p>
            <a:r>
              <a:rPr lang="en-US" dirty="0"/>
              <a:t>The company’s global expansion, sustainability efforts, and digital innovations require flawless execution and coordination. Adapting to different cultural preferences in international markets, managing rising costs associated with ethical sourcing, and maintaining consistency in product quality are key operational challenges. Additionally, economic downturns and inflation may push consumers toward cheaper alternatives, testing Starbucks' premium pricing strategy.</a:t>
            </a:r>
          </a:p>
          <a:p>
            <a:r>
              <a:rPr lang="en-US" dirty="0"/>
              <a:t>The competitive coffee market also presents risks, with rivals rapidly innovating and local shops offering unique experiences that Starbucks may struggle to replicate. While its sustainability programs improve brand reputation, they come with scalability and cost issues. Furthermore, the company's reliance on digital infrastructure increases its vulnerability to cybersecurity threats. Balancing labor costs and maintaining a strong partner culture across diverse markets adds further complexity. Despite these challenges, if managed effectively, Starbucks' strategies have the potential to enhance its brand, drive growth, and position the company for long-term success.</a:t>
            </a:r>
          </a:p>
          <a:p>
            <a:pPr marL="0" indent="0">
              <a:buNone/>
            </a:pPr>
            <a:endParaRPr lang="en-TT" dirty="0"/>
          </a:p>
        </p:txBody>
      </p:sp>
    </p:spTree>
    <p:extLst>
      <p:ext uri="{BB962C8B-B14F-4D97-AF65-F5344CB8AC3E}">
        <p14:creationId xmlns:p14="http://schemas.microsoft.com/office/powerpoint/2010/main" val="11264416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67EF83-EB26-0ED3-C4B7-EC986E54A2CA}"/>
              </a:ext>
            </a:extLst>
          </p:cNvPr>
          <p:cNvSpPr>
            <a:spLocks noGrp="1"/>
          </p:cNvSpPr>
          <p:nvPr>
            <p:ph type="title"/>
          </p:nvPr>
        </p:nvSpPr>
        <p:spPr/>
        <p:txBody>
          <a:bodyPr>
            <a:normAutofit fontScale="90000"/>
          </a:bodyPr>
          <a:lstStyle/>
          <a:p>
            <a:r>
              <a:rPr lang="en-US" b="1" dirty="0">
                <a:solidFill>
                  <a:schemeClr val="accent5">
                    <a:lumMod val="50000"/>
                  </a:schemeClr>
                </a:solidFill>
              </a:rPr>
              <a:t>Explore the relationship between, corporate, business and operational strategies.</a:t>
            </a:r>
            <a:endParaRPr lang="en-TT" b="1" dirty="0">
              <a:solidFill>
                <a:schemeClr val="accent5">
                  <a:lumMod val="50000"/>
                </a:schemeClr>
              </a:solidFill>
            </a:endParaRPr>
          </a:p>
        </p:txBody>
      </p:sp>
      <p:sp>
        <p:nvSpPr>
          <p:cNvPr id="3" name="Content Placeholder 2">
            <a:extLst>
              <a:ext uri="{FF2B5EF4-FFF2-40B4-BE49-F238E27FC236}">
                <a16:creationId xmlns:a16="http://schemas.microsoft.com/office/drawing/2014/main" id="{DD78E075-6772-F682-70A8-95FEC78EA124}"/>
              </a:ext>
            </a:extLst>
          </p:cNvPr>
          <p:cNvSpPr>
            <a:spLocks noGrp="1"/>
          </p:cNvSpPr>
          <p:nvPr>
            <p:ph idx="1"/>
          </p:nvPr>
        </p:nvSpPr>
        <p:spPr/>
        <p:txBody>
          <a:bodyPr>
            <a:normAutofit fontScale="62500" lnSpcReduction="20000"/>
          </a:bodyPr>
          <a:lstStyle/>
          <a:p>
            <a:endParaRPr lang="en-US" dirty="0"/>
          </a:p>
          <a:p>
            <a:r>
              <a:rPr lang="en-US" dirty="0"/>
              <a:t>Starbucks’ corporate, business, and operational strategies are closely interwoven, driving its overall success. At the </a:t>
            </a:r>
            <a:r>
              <a:rPr lang="en-US" b="1" dirty="0"/>
              <a:t>corporate level</a:t>
            </a:r>
            <a:r>
              <a:rPr lang="en-US" dirty="0"/>
              <a:t>, Starbucks focuses on long-term growth through global expansion, brand elevation, and diversification. This involves entering new markets, engaging in sustainability and community efforts to strengthen its brand, and broadening its product offerings through acquisitions and partnerships, ensuring its appeal to a diverse customer base.</a:t>
            </a:r>
          </a:p>
          <a:p>
            <a:r>
              <a:rPr lang="en-US" dirty="0"/>
              <a:t>The </a:t>
            </a:r>
            <a:r>
              <a:rPr lang="en-US" b="1" dirty="0"/>
              <a:t>business strategy</a:t>
            </a:r>
            <a:r>
              <a:rPr lang="en-US" dirty="0"/>
              <a:t> centers on differentiation, product innovation, and enhancing the customer experience. Starbucks sets itself apart through a constantly evolving menu and a premium in-store ambiance. The company also invests heavily in digital platforms like the Starbucks Rewards program and mobile app to boost customer engagement and convenience, which are crucial for maintaining customer loyalty in an increasingly competitive market.</a:t>
            </a:r>
          </a:p>
          <a:p>
            <a:r>
              <a:rPr lang="en-US" dirty="0"/>
              <a:t>Supporting these strategies, Starbucks’ </a:t>
            </a:r>
            <a:r>
              <a:rPr lang="en-US" b="1" dirty="0"/>
              <a:t>operational strategy</a:t>
            </a:r>
            <a:r>
              <a:rPr lang="en-US" dirty="0"/>
              <a:t> ensures efficient execution. Sustainable sourcing through the Coffee and Farmer Equity (C.A.F.E.) program aligns with corporate sustainability goals, while technology integration enhances both customer service and operational efficiency. Streamlined processes like inventory management and quality control enable the quick introduction of new products, reinforcing Starbucks' business strategy of innovation and consistency in the customer experience. These synergies ensure that Starbucks' global presence and premium image are upheld.</a:t>
            </a:r>
          </a:p>
          <a:p>
            <a:endParaRPr lang="en-TT" dirty="0"/>
          </a:p>
        </p:txBody>
      </p:sp>
    </p:spTree>
    <p:extLst>
      <p:ext uri="{BB962C8B-B14F-4D97-AF65-F5344CB8AC3E}">
        <p14:creationId xmlns:p14="http://schemas.microsoft.com/office/powerpoint/2010/main" val="216557386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7575</TotalTime>
  <Words>3080</Words>
  <Application>Microsoft Office PowerPoint</Application>
  <PresentationFormat>Widescreen</PresentationFormat>
  <Paragraphs>163</Paragraphs>
  <Slides>19</Slides>
  <Notes>12</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19</vt:i4>
      </vt:variant>
    </vt:vector>
  </HeadingPairs>
  <TitlesOfParts>
    <vt:vector size="28" baseType="lpstr">
      <vt:lpstr>-apple-system</vt:lpstr>
      <vt:lpstr>Aptos</vt:lpstr>
      <vt:lpstr>Aptos Display</vt:lpstr>
      <vt:lpstr>Arial</vt:lpstr>
      <vt:lpstr>Europa</vt:lpstr>
      <vt:lpstr>Europa</vt:lpstr>
      <vt:lpstr>Google Sans</vt:lpstr>
      <vt:lpstr>Times New Roman</vt:lpstr>
      <vt:lpstr>Office Theme</vt:lpstr>
      <vt:lpstr>Strategic Plans of STARBUCKS COFFEE COMPANY</vt:lpstr>
      <vt:lpstr>Introduction: </vt:lpstr>
      <vt:lpstr>Current Market Position of Starbucks</vt:lpstr>
      <vt:lpstr>Challenges </vt:lpstr>
      <vt:lpstr>Strategic Initiatives </vt:lpstr>
      <vt:lpstr>   </vt:lpstr>
      <vt:lpstr>Analysis of Existing Strategic Plans</vt:lpstr>
      <vt:lpstr>While Starbucks’ plans show significant promise, they come with potential challenges that could hinder their success: </vt:lpstr>
      <vt:lpstr>Explore the relationship between, corporate, business and operational strategies.</vt:lpstr>
      <vt:lpstr>Strategic models and tools to develop strategic options for Starbucks</vt:lpstr>
      <vt:lpstr>PESTLE Analysis </vt:lpstr>
      <vt:lpstr>Ansoff Matrix </vt:lpstr>
      <vt:lpstr>Strategic options for Starbucks</vt:lpstr>
      <vt:lpstr>PowerPoint Presentation</vt:lpstr>
      <vt:lpstr>PowerPoint Presentation</vt:lpstr>
      <vt:lpstr>PowerPoint Presentation</vt:lpstr>
      <vt:lpstr>SWOT ANALYSIS </vt:lpstr>
      <vt:lpstr>Critical Evaluation of Starbucks’ Current Strategic Position </vt:lpstr>
      <vt:lpstr>References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Prudence Cato</dc:creator>
  <cp:lastModifiedBy>Prudence Cato</cp:lastModifiedBy>
  <cp:revision>17</cp:revision>
  <dcterms:created xsi:type="dcterms:W3CDTF">2024-06-17T01:03:27Z</dcterms:created>
  <dcterms:modified xsi:type="dcterms:W3CDTF">2024-10-01T01:06:51Z</dcterms:modified>
</cp:coreProperties>
</file>